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60" r:id="rId1"/>
    <p:sldMasterId id="2147484000" r:id="rId2"/>
  </p:sldMasterIdLst>
  <p:notesMasterIdLst>
    <p:notesMasterId r:id="rId20"/>
  </p:notesMasterIdLst>
  <p:handoutMasterIdLst>
    <p:handoutMasterId r:id="rId21"/>
  </p:handoutMasterIdLst>
  <p:sldIdLst>
    <p:sldId id="424" r:id="rId3"/>
    <p:sldId id="480" r:id="rId4"/>
    <p:sldId id="482" r:id="rId5"/>
    <p:sldId id="483" r:id="rId6"/>
    <p:sldId id="492" r:id="rId7"/>
    <p:sldId id="477" r:id="rId8"/>
    <p:sldId id="493" r:id="rId9"/>
    <p:sldId id="467" r:id="rId10"/>
    <p:sldId id="484" r:id="rId11"/>
    <p:sldId id="485" r:id="rId12"/>
    <p:sldId id="486" r:id="rId13"/>
    <p:sldId id="487" r:id="rId14"/>
    <p:sldId id="488" r:id="rId15"/>
    <p:sldId id="489" r:id="rId16"/>
    <p:sldId id="490" r:id="rId17"/>
    <p:sldId id="491" r:id="rId18"/>
    <p:sldId id="381" r:id="rId19"/>
  </p:sldIdLst>
  <p:sldSz cx="8778875" cy="4937125"/>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91866"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83732"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17559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567464"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1959331" algn="l" defTabSz="391866" rtl="0" eaLnBrk="1" latinLnBrk="0" hangingPunct="1">
      <a:defRPr kern="1200">
        <a:solidFill>
          <a:schemeClr val="tx1"/>
        </a:solidFill>
        <a:latin typeface="Arial" charset="0"/>
        <a:ea typeface="ＭＳ Ｐゴシック" charset="0"/>
        <a:cs typeface="ＭＳ Ｐゴシック" charset="0"/>
      </a:defRPr>
    </a:lvl6pPr>
    <a:lvl7pPr marL="2351197" algn="l" defTabSz="391866" rtl="0" eaLnBrk="1" latinLnBrk="0" hangingPunct="1">
      <a:defRPr kern="1200">
        <a:solidFill>
          <a:schemeClr val="tx1"/>
        </a:solidFill>
        <a:latin typeface="Arial" charset="0"/>
        <a:ea typeface="ＭＳ Ｐゴシック" charset="0"/>
        <a:cs typeface="ＭＳ Ｐゴシック" charset="0"/>
      </a:defRPr>
    </a:lvl7pPr>
    <a:lvl8pPr marL="2743063" algn="l" defTabSz="391866" rtl="0" eaLnBrk="1" latinLnBrk="0" hangingPunct="1">
      <a:defRPr kern="1200">
        <a:solidFill>
          <a:schemeClr val="tx1"/>
        </a:solidFill>
        <a:latin typeface="Arial" charset="0"/>
        <a:ea typeface="ＭＳ Ｐゴシック" charset="0"/>
        <a:cs typeface="ＭＳ Ｐゴシック" charset="0"/>
      </a:defRPr>
    </a:lvl8pPr>
    <a:lvl9pPr marL="3134929" algn="l" defTabSz="391866"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55">
          <p15:clr>
            <a:srgbClr val="A4A3A4"/>
          </p15:clr>
        </p15:guide>
        <p15:guide id="4" pos="27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9A9"/>
    <a:srgbClr val="1A3B85"/>
    <a:srgbClr val="0082A4"/>
    <a:srgbClr val="84C1E4"/>
    <a:srgbClr val="005F7C"/>
    <a:srgbClr val="EAEAEB"/>
    <a:srgbClr val="666667"/>
    <a:srgbClr val="007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4660"/>
  </p:normalViewPr>
  <p:slideViewPr>
    <p:cSldViewPr snapToGrid="0" snapToObjects="1">
      <p:cViewPr varScale="1">
        <p:scale>
          <a:sx n="146" d="100"/>
          <a:sy n="146" d="100"/>
        </p:scale>
        <p:origin x="1080" y="108"/>
      </p:cViewPr>
      <p:guideLst>
        <p:guide orient="horz" pos="2160"/>
        <p:guide pos="2880"/>
        <p:guide orient="horz" pos="1555"/>
        <p:guide pos="2765"/>
      </p:guideLst>
    </p:cSldViewPr>
  </p:slideViewPr>
  <p:notesTextViewPr>
    <p:cViewPr>
      <p:scale>
        <a:sx n="3" d="2"/>
        <a:sy n="3" d="2"/>
      </p:scale>
      <p:origin x="0" y="0"/>
    </p:cViewPr>
  </p:notesTextViewPr>
  <p:sorterViewPr>
    <p:cViewPr varScale="1">
      <p:scale>
        <a:sx n="100" d="100"/>
        <a:sy n="100" d="100"/>
      </p:scale>
      <p:origin x="0" y="-5448"/>
    </p:cViewPr>
  </p:sorterViewPr>
  <p:notesViewPr>
    <p:cSldViewPr snapToGrid="0" snapToObjects="1">
      <p:cViewPr varScale="1">
        <p:scale>
          <a:sx n="50" d="100"/>
          <a:sy n="50" d="100"/>
        </p:scale>
        <p:origin x="261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382841F0-43DD-2C47-8DAC-E38D73DB3382}" type="datetimeFigureOut">
              <a:rPr lang="en-US"/>
              <a:pPr>
                <a:defRPr/>
              </a:pPr>
              <a:t>2/9/2022</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325B6852-1BB6-584A-9DF6-66EFC587EDCE}" type="slidenum">
              <a:rPr lang="en-US"/>
              <a:pPr>
                <a:defRPr/>
              </a:pPr>
              <a:t>‹#›</a:t>
            </a:fld>
            <a:endParaRPr lang="en-US" dirty="0"/>
          </a:p>
        </p:txBody>
      </p:sp>
      <p:sp>
        <p:nvSpPr>
          <p:cNvPr id="10246" name="TextBox 5"/>
          <p:cNvSpPr txBox="1">
            <a:spLocks noChangeArrowheads="1"/>
          </p:cNvSpPr>
          <p:nvPr/>
        </p:nvSpPr>
        <p:spPr bwMode="auto">
          <a:xfrm>
            <a:off x="592315" y="448682"/>
            <a:ext cx="5609942" cy="280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830" tIns="46415" rIns="92830" bIns="46415">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200" dirty="0"/>
              <a:t>CITY OF SANTA BARBARA</a:t>
            </a:r>
            <a:endParaRPr lang="en-US" sz="1200" b="1" dirty="0"/>
          </a:p>
        </p:txBody>
      </p:sp>
    </p:spTree>
    <p:extLst>
      <p:ext uri="{BB962C8B-B14F-4D97-AF65-F5344CB8AC3E}">
        <p14:creationId xmlns:p14="http://schemas.microsoft.com/office/powerpoint/2010/main" val="2444813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9C0000E-253E-B048-9BE1-2859B1244AE4}" type="datetimeFigureOut">
              <a:rPr lang="en-US"/>
              <a:pPr>
                <a:defRPr/>
              </a:pPr>
              <a:t>2/9/2022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35A6E665-D9E8-0641-BC7F-0D6C7751B01F}" type="slidenum">
              <a:rPr lang="en-US"/>
              <a:pPr>
                <a:defRPr/>
              </a:pPr>
              <a:t>‹#›</a:t>
            </a:fld>
            <a:endParaRPr lang="en-US" dirty="0"/>
          </a:p>
        </p:txBody>
      </p:sp>
    </p:spTree>
    <p:extLst>
      <p:ext uri="{BB962C8B-B14F-4D97-AF65-F5344CB8AC3E}">
        <p14:creationId xmlns:p14="http://schemas.microsoft.com/office/powerpoint/2010/main" val="2761397978"/>
      </p:ext>
    </p:extLst>
  </p:cSld>
  <p:clrMap bg1="lt1" tx1="dk1" bg2="lt2" tx2="dk2" accent1="accent1" accent2="accent2" accent3="accent3" accent4="accent4" accent5="accent5" accent6="accent6" hlink="hlink" folHlink="folHlink"/>
  <p:hf hdr="0" ftr="0" dt="0"/>
  <p:notesStyle>
    <a:lvl1pPr algn="l" defTabSz="391866" rtl="0" fontAlgn="base">
      <a:spcBef>
        <a:spcPct val="30000"/>
      </a:spcBef>
      <a:spcAft>
        <a:spcPct val="0"/>
      </a:spcAft>
      <a:defRPr sz="1000" kern="1200">
        <a:solidFill>
          <a:schemeClr val="tx1"/>
        </a:solidFill>
        <a:latin typeface="+mn-lt"/>
        <a:ea typeface="ＭＳ Ｐゴシック" charset="0"/>
        <a:cs typeface="ＭＳ Ｐゴシック" charset="0"/>
      </a:defRPr>
    </a:lvl1pPr>
    <a:lvl2pPr marL="391866" algn="l" defTabSz="391866" rtl="0" fontAlgn="base">
      <a:spcBef>
        <a:spcPct val="30000"/>
      </a:spcBef>
      <a:spcAft>
        <a:spcPct val="0"/>
      </a:spcAft>
      <a:defRPr sz="1000" kern="1200">
        <a:solidFill>
          <a:schemeClr val="tx1"/>
        </a:solidFill>
        <a:latin typeface="+mn-lt"/>
        <a:ea typeface="ＭＳ Ｐゴシック" charset="0"/>
        <a:cs typeface="+mn-cs"/>
      </a:defRPr>
    </a:lvl2pPr>
    <a:lvl3pPr marL="783732" algn="l" defTabSz="391866" rtl="0" fontAlgn="base">
      <a:spcBef>
        <a:spcPct val="30000"/>
      </a:spcBef>
      <a:spcAft>
        <a:spcPct val="0"/>
      </a:spcAft>
      <a:defRPr sz="1000" kern="1200">
        <a:solidFill>
          <a:schemeClr val="tx1"/>
        </a:solidFill>
        <a:latin typeface="+mn-lt"/>
        <a:ea typeface="ＭＳ Ｐゴシック" charset="0"/>
        <a:cs typeface="+mn-cs"/>
      </a:defRPr>
    </a:lvl3pPr>
    <a:lvl4pPr marL="1175598" algn="l" defTabSz="391866" rtl="0" fontAlgn="base">
      <a:spcBef>
        <a:spcPct val="30000"/>
      </a:spcBef>
      <a:spcAft>
        <a:spcPct val="0"/>
      </a:spcAft>
      <a:defRPr sz="1000" kern="1200">
        <a:solidFill>
          <a:schemeClr val="tx1"/>
        </a:solidFill>
        <a:latin typeface="+mn-lt"/>
        <a:ea typeface="ＭＳ Ｐゴシック" charset="0"/>
        <a:cs typeface="+mn-cs"/>
      </a:defRPr>
    </a:lvl4pPr>
    <a:lvl5pPr marL="1567464" algn="l" defTabSz="391866" rtl="0" fontAlgn="base">
      <a:spcBef>
        <a:spcPct val="30000"/>
      </a:spcBef>
      <a:spcAft>
        <a:spcPct val="0"/>
      </a:spcAft>
      <a:defRPr sz="1000" kern="1200">
        <a:solidFill>
          <a:schemeClr val="tx1"/>
        </a:solidFill>
        <a:latin typeface="+mn-lt"/>
        <a:ea typeface="ＭＳ Ｐゴシック" charset="0"/>
        <a:cs typeface="+mn-cs"/>
      </a:defRPr>
    </a:lvl5pPr>
    <a:lvl6pPr marL="1959331" algn="l" defTabSz="391866" rtl="0" eaLnBrk="1" latinLnBrk="0" hangingPunct="1">
      <a:defRPr sz="1000" kern="1200">
        <a:solidFill>
          <a:schemeClr val="tx1"/>
        </a:solidFill>
        <a:latin typeface="+mn-lt"/>
        <a:ea typeface="+mn-ea"/>
        <a:cs typeface="+mn-cs"/>
      </a:defRPr>
    </a:lvl6pPr>
    <a:lvl7pPr marL="2351197" algn="l" defTabSz="391866" rtl="0" eaLnBrk="1" latinLnBrk="0" hangingPunct="1">
      <a:defRPr sz="1000" kern="1200">
        <a:solidFill>
          <a:schemeClr val="tx1"/>
        </a:solidFill>
        <a:latin typeface="+mn-lt"/>
        <a:ea typeface="+mn-ea"/>
        <a:cs typeface="+mn-cs"/>
      </a:defRPr>
    </a:lvl7pPr>
    <a:lvl8pPr marL="2743063" algn="l" defTabSz="391866" rtl="0" eaLnBrk="1" latinLnBrk="0" hangingPunct="1">
      <a:defRPr sz="1000" kern="1200">
        <a:solidFill>
          <a:schemeClr val="tx1"/>
        </a:solidFill>
        <a:latin typeface="+mn-lt"/>
        <a:ea typeface="+mn-ea"/>
        <a:cs typeface="+mn-cs"/>
      </a:defRPr>
    </a:lvl8pPr>
    <a:lvl9pPr marL="3134929" algn="l" defTabSz="391866"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35A6E665-D9E8-0641-BC7F-0D6C7751B01F}" type="slidenum">
              <a:rPr lang="en-US" smtClean="0"/>
              <a:pPr>
                <a:defRPr/>
              </a:pPr>
              <a:t>16</a:t>
            </a:fld>
            <a:endParaRPr lang="en-US" dirty="0"/>
          </a:p>
        </p:txBody>
      </p:sp>
    </p:spTree>
    <p:extLst>
      <p:ext uri="{BB962C8B-B14F-4D97-AF65-F5344CB8AC3E}">
        <p14:creationId xmlns:p14="http://schemas.microsoft.com/office/powerpoint/2010/main" val="2340284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71" y="569754"/>
            <a:ext cx="8768058" cy="1970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p:nvSpPr>
        <p:spPr bwMode="auto">
          <a:xfrm>
            <a:off x="625978"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700" b="1" dirty="0" smtClean="0">
                <a:solidFill>
                  <a:srgbClr val="1A3B85"/>
                </a:solidFill>
              </a:rPr>
              <a:t>FINANCE </a:t>
            </a:r>
            <a:r>
              <a:rPr lang="en-US" sz="1700" dirty="0" smtClean="0">
                <a:solidFill>
                  <a:srgbClr val="1A3B85"/>
                </a:solidFill>
              </a:rPr>
              <a:t>DEPARTMENT</a:t>
            </a:r>
            <a:endParaRPr lang="en-US" sz="1700" dirty="0">
              <a:solidFill>
                <a:srgbClr val="1A3B85"/>
              </a:solidFill>
            </a:endParaRPr>
          </a:p>
        </p:txBody>
      </p:sp>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E326B580-C810-44AB-850A-46F4927C56AC}" type="datetime1">
              <a:rPr lang="en-US" smtClean="0"/>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pPr>
                <a:defRPr/>
              </a:pPr>
              <a:t>‹#›</a:t>
            </a:fld>
            <a:endParaRPr lang="en-US" dirty="0"/>
          </a:p>
        </p:txBody>
      </p:sp>
    </p:spTree>
    <p:extLst>
      <p:ext uri="{BB962C8B-B14F-4D97-AF65-F5344CB8AC3E}">
        <p14:creationId xmlns:p14="http://schemas.microsoft.com/office/powerpoint/2010/main" val="13025924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8"/>
            <a:ext cx="0" cy="3294846"/>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69"/>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85258" y="1755422"/>
            <a:ext cx="3640676" cy="2844562"/>
          </a:xfrm>
        </p:spPr>
        <p:txBody>
          <a:bodyPr/>
          <a:lstStyle>
            <a:lvl1pPr>
              <a:buClr>
                <a:srgbClr val="1259A9"/>
              </a:buClr>
              <a:defRPr sz="2100"/>
            </a:lvl1pPr>
            <a:lvl2pPr>
              <a:buClr>
                <a:srgbClr val="1259A9"/>
              </a:buClr>
              <a:defRPr sz="1700"/>
            </a:lvl2pPr>
            <a:lvl3pPr>
              <a:buClr>
                <a:srgbClr val="1259A9"/>
              </a:buClr>
              <a:defRPr sz="1500"/>
            </a:lvl3pPr>
            <a:lvl4pPr>
              <a:buClr>
                <a:srgbClr val="1259A9"/>
              </a:buClr>
              <a:defRPr sz="1400"/>
            </a:lvl4pPr>
            <a:lvl5pPr>
              <a:buClr>
                <a:srgbClr val="1259A9"/>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85359" y="1755422"/>
            <a:ext cx="3641600" cy="2844562"/>
          </a:xfrm>
        </p:spPr>
        <p:txBody>
          <a:bodyPr/>
          <a:lstStyle>
            <a:lvl1pPr>
              <a:buClr>
                <a:srgbClr val="1259A9"/>
              </a:buClr>
              <a:defRPr sz="2100"/>
            </a:lvl1pPr>
            <a:lvl2pPr>
              <a:buClr>
                <a:srgbClr val="1259A9"/>
              </a:buClr>
              <a:defRPr sz="1700"/>
            </a:lvl2pPr>
            <a:lvl3pPr>
              <a:buClr>
                <a:srgbClr val="1259A9"/>
              </a:buClr>
              <a:defRPr sz="1500"/>
            </a:lvl3pPr>
            <a:lvl4pPr>
              <a:buClr>
                <a:srgbClr val="1259A9"/>
              </a:buClr>
              <a:defRPr sz="1400"/>
            </a:lvl4pPr>
            <a:lvl5pPr>
              <a:buClr>
                <a:srgbClr val="1259A9"/>
              </a:buCl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3958F4EC-7B04-4DBA-8D10-4E0F11C822BC}" type="datetime1">
              <a:rPr lang="en-US" smtClean="0"/>
              <a:t>2/9/2022</a:t>
            </a:fld>
            <a:endParaRPr lang="en-US" dirty="0"/>
          </a:p>
        </p:txBody>
      </p:sp>
      <p:sp>
        <p:nvSpPr>
          <p:cNvPr id="9" name="Footer Placeholder 18"/>
          <p:cNvSpPr>
            <a:spLocks noGrp="1"/>
          </p:cNvSpPr>
          <p:nvPr>
            <p:ph type="ftr" sz="quarter" idx="11"/>
          </p:nvPr>
        </p:nvSpPr>
        <p:spPr/>
        <p:txBody>
          <a:bodyPr/>
          <a:lstStyle>
            <a:lvl1pPr>
              <a:defRPr/>
            </a:lvl1pPr>
          </a:lstStyle>
          <a:p>
            <a:pPr>
              <a:defRPr/>
            </a:pPr>
            <a:endParaRPr lang="en-US" dirty="0"/>
          </a:p>
        </p:txBody>
      </p:sp>
      <p:sp>
        <p:nvSpPr>
          <p:cNvPr id="10" name="Slide Number Placeholder 19"/>
          <p:cNvSpPr>
            <a:spLocks noGrp="1"/>
          </p:cNvSpPr>
          <p:nvPr>
            <p:ph type="sldNum" sz="quarter" idx="12"/>
          </p:nvPr>
        </p:nvSpPr>
        <p:spPr/>
        <p:txBody>
          <a:bodyPr/>
          <a:lstStyle>
            <a:lvl1pPr>
              <a:defRPr/>
            </a:lvl1pPr>
          </a:lstStyle>
          <a:p>
            <a:pPr>
              <a:defRPr/>
            </a:pPr>
            <a:fld id="{D43587EE-CCEE-5A40-B8E2-4BD6123D1071}" type="slidenum">
              <a:rPr lang="en-US"/>
              <a:pPr>
                <a:defRPr/>
              </a:pPr>
              <a:t>‹#›</a:t>
            </a:fld>
            <a:endParaRPr lang="en-US" dirty="0"/>
          </a:p>
        </p:txBody>
      </p:sp>
    </p:spTree>
    <p:extLst>
      <p:ext uri="{BB962C8B-B14F-4D97-AF65-F5344CB8AC3E}">
        <p14:creationId xmlns:p14="http://schemas.microsoft.com/office/powerpoint/2010/main" val="22844634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AEDC216-B16A-604E-B127-42AA6CA8C868}" type="slidenum">
              <a:rPr lang="en-US"/>
              <a:pPr>
                <a:defRPr/>
              </a:pPr>
              <a:t>‹#›</a:t>
            </a:fld>
            <a:endParaRPr lang="en-US" dirty="0"/>
          </a:p>
        </p:txBody>
      </p:sp>
      <p:sp>
        <p:nvSpPr>
          <p:cNvPr id="4" name="Date Placeholder 11"/>
          <p:cNvSpPr>
            <a:spLocks noGrp="1"/>
          </p:cNvSpPr>
          <p:nvPr>
            <p:ph type="dt" sz="half" idx="11"/>
          </p:nvPr>
        </p:nvSpPr>
        <p:spPr/>
        <p:txBody>
          <a:bodyPr/>
          <a:lstStyle>
            <a:lvl1pPr>
              <a:defRPr/>
            </a:lvl1pPr>
          </a:lstStyle>
          <a:p>
            <a:pPr>
              <a:defRPr/>
            </a:pPr>
            <a:fld id="{51974C67-5BF0-482C-99AE-95097BCDB926}" type="datetime1">
              <a:rPr lang="en-US" smtClean="0"/>
              <a:t>2/9/2022</a:t>
            </a:fld>
            <a:endParaRPr lang="en-US" dirty="0"/>
          </a:p>
        </p:txBody>
      </p:sp>
      <p:sp>
        <p:nvSpPr>
          <p:cNvPr id="5"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6330618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D7DBF006-CBF4-E942-BDBA-01C3D1B509A0}" type="slidenum">
              <a:rPr lang="en-US"/>
              <a:pPr>
                <a:defRPr/>
              </a:pPr>
              <a:t>‹#›</a:t>
            </a:fld>
            <a:endParaRPr lang="en-US" dirty="0"/>
          </a:p>
        </p:txBody>
      </p:sp>
      <p:sp>
        <p:nvSpPr>
          <p:cNvPr id="3" name="Date Placeholder 11"/>
          <p:cNvSpPr>
            <a:spLocks noGrp="1"/>
          </p:cNvSpPr>
          <p:nvPr>
            <p:ph type="dt" sz="half" idx="11"/>
          </p:nvPr>
        </p:nvSpPr>
        <p:spPr/>
        <p:txBody>
          <a:bodyPr/>
          <a:lstStyle>
            <a:lvl1pPr>
              <a:defRPr/>
            </a:lvl1pPr>
          </a:lstStyle>
          <a:p>
            <a:pPr>
              <a:defRPr/>
            </a:pPr>
            <a:fld id="{3F4C0AFF-EF89-4800-A834-54B3283398EB}" type="datetime1">
              <a:rPr lang="en-US" smtClean="0"/>
              <a:t>2/9/2022</a:t>
            </a:fld>
            <a:endParaRPr lang="en-US" dirty="0"/>
          </a:p>
        </p:txBody>
      </p:sp>
      <p:sp>
        <p:nvSpPr>
          <p:cNvPr id="4"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0749097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69"/>
            <a:ext cx="1524" cy="3893701"/>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234197" y="692306"/>
            <a:ext cx="4969087" cy="3893446"/>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6" name="Date Placeholder 15"/>
          <p:cNvSpPr>
            <a:spLocks noGrp="1"/>
          </p:cNvSpPr>
          <p:nvPr>
            <p:ph type="dt" sz="half" idx="10"/>
          </p:nvPr>
        </p:nvSpPr>
        <p:spPr/>
        <p:txBody>
          <a:bodyPr/>
          <a:lstStyle>
            <a:lvl1pPr>
              <a:defRPr/>
            </a:lvl1pPr>
          </a:lstStyle>
          <a:p>
            <a:pPr>
              <a:defRPr/>
            </a:pPr>
            <a:fld id="{9338B7FB-6D49-45F9-B520-3D2B68C557A3}" type="datetime1">
              <a:rPr lang="en-US" smtClean="0"/>
              <a:t>2/9/2022</a:t>
            </a:fld>
            <a:endParaRPr lang="en-US" dirty="0"/>
          </a:p>
        </p:txBody>
      </p:sp>
      <p:sp>
        <p:nvSpPr>
          <p:cNvPr id="7" name="Footer Placeholder 16"/>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0633D1F9-05AE-7A40-AE83-10FD0F090968}" type="slidenum">
              <a:rPr lang="en-US"/>
              <a:pPr>
                <a:defRPr/>
              </a:pPr>
              <a:t>‹#›</a:t>
            </a:fld>
            <a:endParaRPr lang="en-US" dirty="0"/>
          </a:p>
        </p:txBody>
      </p:sp>
    </p:spTree>
    <p:extLst>
      <p:ext uri="{BB962C8B-B14F-4D97-AF65-F5344CB8AC3E}">
        <p14:creationId xmlns:p14="http://schemas.microsoft.com/office/powerpoint/2010/main" val="317658039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4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3E0B2045-632F-44E6-AE81-C3ED55F30888}" type="datetime1">
              <a:rPr lang="en-US" smtClean="0"/>
              <a:t>2/9/2022</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4993201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 y="562283"/>
            <a:ext cx="8787384" cy="19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94022960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72176123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4" y="562282"/>
            <a:ext cx="8806484" cy="197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78357850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8926"/>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5"/>
          </p:nvPr>
        </p:nvSpPr>
        <p:spPr/>
        <p:txBody>
          <a:bodyPr/>
          <a:lstStyle>
            <a:lvl1pPr>
              <a:defRPr/>
            </a:lvl1pPr>
          </a:lstStyle>
          <a:p>
            <a:pPr>
              <a:defRPr/>
            </a:pPr>
            <a:fld id="{12E56216-0862-3144-8E05-83B4B69C417A}" type="datetimeFigureOut">
              <a:rPr lang="en-US"/>
              <a:pPr>
                <a:defRPr/>
              </a:pPr>
              <a:t>2/9/2022</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23657189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50604858-196D-BC4C-A184-F7C30CE50745}" type="datetimeFigureOut">
              <a:rPr lang="en-US"/>
              <a:pPr>
                <a:defRPr/>
              </a:pPr>
              <a:t>2/9/2022</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61152233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p:nvSpPr>
        <p:spPr bwMode="auto">
          <a:xfrm>
            <a:off x="625978" y="2686848"/>
            <a:ext cx="6657314" cy="340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700" b="1" dirty="0" smtClean="0">
                <a:solidFill>
                  <a:srgbClr val="1A3B85"/>
                </a:solidFill>
              </a:rPr>
              <a:t>FINANCE </a:t>
            </a:r>
            <a:r>
              <a:rPr lang="en-US" sz="1700" dirty="0" smtClean="0">
                <a:solidFill>
                  <a:srgbClr val="1A3B85"/>
                </a:solidFill>
              </a:rPr>
              <a:t>DEPARTMENT</a:t>
            </a:r>
            <a:endParaRPr lang="en-US" sz="1700" dirty="0">
              <a:solidFill>
                <a:srgbClr val="1A3B85"/>
              </a:solidFill>
            </a:endParaRPr>
          </a:p>
        </p:txBody>
      </p:sp>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50" y="562384"/>
            <a:ext cx="8768058" cy="1970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CCD894F-F878-4F81-9DFE-D8D851898081}" type="datetime1">
              <a:rPr lang="en-US" smtClean="0"/>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pPr>
                <a:defRPr/>
              </a:pPr>
              <a:t>‹#›</a:t>
            </a:fld>
            <a:endParaRPr lang="en-US" dirty="0"/>
          </a:p>
        </p:txBody>
      </p:sp>
    </p:spTree>
    <p:extLst>
      <p:ext uri="{BB962C8B-B14F-4D97-AF65-F5344CB8AC3E}">
        <p14:creationId xmlns:p14="http://schemas.microsoft.com/office/powerpoint/2010/main" val="29458280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7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D1B8FA1C-F822-AC4B-91D0-E5F4FA8C106A}" type="datetimeFigureOut">
              <a:rPr lang="en-US"/>
              <a:pPr>
                <a:defRPr/>
              </a:pPr>
              <a:t>2/9/2022</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776163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8509" y="510525"/>
            <a:ext cx="8787384" cy="19721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hasCustomPrompt="1"/>
          </p:nvPr>
        </p:nvSpPr>
        <p:spPr>
          <a:xfrm>
            <a:off x="589832" y="4093930"/>
            <a:ext cx="7630189" cy="427441"/>
          </a:xfrm>
        </p:spPr>
        <p:txBody>
          <a:bodyPr>
            <a:normAutofit/>
          </a:bodyPr>
          <a:lstStyle>
            <a:lvl1pPr marL="0" indent="0" algn="l">
              <a:buNone/>
              <a:defRPr sz="1400" baseline="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dirty="0" smtClean="0"/>
              <a:t>CITY COUNCIL PRESENTATION</a:t>
            </a:r>
          </a:p>
          <a:p>
            <a:r>
              <a:rPr lang="en-US" dirty="0" smtClean="0"/>
              <a:t>JUNE 7, 2017</a:t>
            </a:r>
          </a:p>
          <a:p>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hasCustomPrompt="1"/>
          </p:nvPr>
        </p:nvSpPr>
        <p:spPr>
          <a:xfrm>
            <a:off x="589832" y="3069318"/>
            <a:ext cx="7630190" cy="881816"/>
          </a:xfrm>
        </p:spPr>
        <p:txBody>
          <a:bodyPr>
            <a:normAutofit/>
          </a:bodyPr>
          <a:lstStyle>
            <a:lvl1pPr>
              <a:defRPr sz="2000" cap="all" baseline="0"/>
            </a:lvl1pPr>
          </a:lstStyle>
          <a:p>
            <a:r>
              <a:rPr lang="en-US" dirty="0" smtClean="0"/>
              <a:t>Recommended budget for fiscal year 2018</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indent="0" algn="l" defTabSz="783732" rtl="0" eaLnBrk="1" fontAlgn="base" latinLnBrk="0" hangingPunct="1">
              <a:lnSpc>
                <a:spcPct val="100000"/>
              </a:lnSpc>
              <a:spcBef>
                <a:spcPct val="0"/>
              </a:spcBef>
              <a:spcAft>
                <a:spcPct val="0"/>
              </a:spcAft>
              <a:buClrTx/>
              <a:buSzTx/>
              <a:buFontTx/>
              <a:buNone/>
              <a:tabLst/>
              <a:defRPr/>
            </a:pPr>
            <a:r>
              <a:rPr lang="en-US" sz="1700" dirty="0" smtClean="0">
                <a:solidFill>
                  <a:schemeClr val="tx1"/>
                </a:solidFill>
              </a:rPr>
              <a:t>OFFICE OF THE </a:t>
            </a:r>
            <a:r>
              <a:rPr lang="en-US" sz="1700" b="1" dirty="0" smtClean="0">
                <a:solidFill>
                  <a:schemeClr val="tx1"/>
                </a:solidFill>
              </a:rPr>
              <a:t>CITY ATTORNEY</a:t>
            </a:r>
            <a:endParaRPr lang="en-US" sz="1700" dirty="0" smtClean="0">
              <a:solidFill>
                <a:schemeClr val="tx1"/>
              </a:solidFill>
            </a:endParaRPr>
          </a:p>
        </p:txBody>
      </p:sp>
      <p:pic>
        <p:nvPicPr>
          <p:cNvPr id="2" name="Picture 1"/>
          <p:cNvPicPr>
            <a:picLocks noChangeAspect="1"/>
          </p:cNvPicPr>
          <p:nvPr userDrawn="1"/>
        </p:nvPicPr>
        <p:blipFill>
          <a:blip r:embed="rId3"/>
          <a:stretch>
            <a:fillRect/>
          </a:stretch>
        </p:blipFill>
        <p:spPr>
          <a:xfrm>
            <a:off x="2011728" y="510525"/>
            <a:ext cx="6767147" cy="1972189"/>
          </a:xfrm>
          <a:prstGeom prst="rect">
            <a:avLst/>
          </a:prstGeom>
        </p:spPr>
      </p:pic>
    </p:spTree>
    <p:extLst>
      <p:ext uri="{BB962C8B-B14F-4D97-AF65-F5344CB8AC3E}">
        <p14:creationId xmlns:p14="http://schemas.microsoft.com/office/powerpoint/2010/main" val="28375081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2BB6DA36-3F53-B848-912E-9392F732136F}"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5" name="Date Placeholder 11"/>
          <p:cNvSpPr>
            <a:spLocks noGrp="1"/>
          </p:cNvSpPr>
          <p:nvPr>
            <p:ph type="dt" sz="half" idx="11"/>
          </p:nvPr>
        </p:nvSpPr>
        <p:spPr/>
        <p:txBody>
          <a:bodyPr/>
          <a:lstStyle>
            <a:lvl1pPr>
              <a:defRPr/>
            </a:lvl1pPr>
          </a:lstStyle>
          <a:p>
            <a:pPr>
              <a:defRPr/>
            </a:pPr>
            <a:fld id="{0EA4DE66-B5B1-AE4B-BAE3-93BE5A9911E5}" type="datetimeFigureOut">
              <a:rPr lang="en-US"/>
              <a:pPr>
                <a:defRPr/>
              </a:pPr>
              <a:t>2/9/2022</a:t>
            </a:fld>
            <a:endParaRPr lang="en-US" dirty="0"/>
          </a:p>
        </p:txBody>
      </p:sp>
      <p:sp>
        <p:nvSpPr>
          <p:cNvPr id="6"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47164264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TextBox 16"/>
          <p:cNvSpPr txBox="1">
            <a:spLocks noChangeArrowheads="1"/>
          </p:cNvSpPr>
          <p:nvPr/>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40000406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6" y="562282"/>
            <a:ext cx="8789530"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232983556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14" y="562282"/>
            <a:ext cx="8806484" cy="1975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89832" y="4144259"/>
            <a:ext cx="7630189" cy="427441"/>
          </a:xfrm>
        </p:spPr>
        <p:txBody>
          <a:bodyPr>
            <a:normAutofit/>
          </a:bodyPr>
          <a:lstStyle>
            <a:lvl1pPr marL="0" indent="0" algn="l">
              <a:buNone/>
              <a:defRPr sz="2400">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3B145DBD-77D3-4541-9FCA-7A87A3D28F50}" type="datetimeFigureOut">
              <a:rPr lang="en-US"/>
              <a:pPr>
                <a:defRPr/>
              </a:pPr>
              <a:t>2/9/2022</a:t>
            </a:fld>
            <a:endParaRPr lang="en-US" dirty="0"/>
          </a:p>
        </p:txBody>
      </p:sp>
      <p:sp>
        <p:nvSpPr>
          <p:cNvPr id="9" name="Footer Placeholder 17"/>
          <p:cNvSpPr>
            <a:spLocks noGrp="1"/>
          </p:cNvSpPr>
          <p:nvPr>
            <p:ph type="ftr" sz="quarter" idx="11"/>
          </p:nvPr>
        </p:nvSpPr>
        <p:spPr/>
        <p:txBody>
          <a:bodyPr/>
          <a:lstStyle>
            <a:lvl1pPr>
              <a:defRPr/>
            </a:lvl1pPr>
          </a:lstStyle>
          <a:p>
            <a:pPr>
              <a:defRPr/>
            </a:pPr>
            <a:endParaRPr lang="en-US" dirty="0"/>
          </a:p>
        </p:txBody>
      </p:sp>
      <p:sp>
        <p:nvSpPr>
          <p:cNvPr id="10" name="Slide Number Placeholder 18"/>
          <p:cNvSpPr>
            <a:spLocks noGrp="1"/>
          </p:cNvSpPr>
          <p:nvPr>
            <p:ph type="sldNum" sz="quarter" idx="12"/>
          </p:nvPr>
        </p:nvSpPr>
        <p:spPr/>
        <p:txBody>
          <a:bodyPr/>
          <a:lstStyle>
            <a:lvl1pPr>
              <a:defRPr/>
            </a:lvl1pPr>
          </a:lstStyle>
          <a:p>
            <a:pPr>
              <a:defRPr/>
            </a:pPr>
            <a:fld id="{75E37E50-37BE-CB49-AF84-6DBCB0E9836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1" name="Title 1"/>
          <p:cNvSpPr>
            <a:spLocks noGrp="1"/>
          </p:cNvSpPr>
          <p:nvPr>
            <p:ph type="ctrTitle"/>
          </p:nvPr>
        </p:nvSpPr>
        <p:spPr>
          <a:xfrm>
            <a:off x="589831" y="3113872"/>
            <a:ext cx="7630190" cy="881816"/>
          </a:xfrm>
        </p:spPr>
        <p:txBody>
          <a:bodyPr>
            <a:normAutofit/>
          </a:bodyPr>
          <a:lstStyle>
            <a:lvl1pPr>
              <a:defRPr sz="2900" cap="all" baseline="0"/>
            </a:lvl1pPr>
          </a:lstStyle>
          <a:p>
            <a:r>
              <a:rPr lang="en-US" smtClean="0"/>
              <a:t>Click to edit Master title style</a:t>
            </a:r>
            <a:endParaRPr lang="en-US" dirty="0"/>
          </a:p>
        </p:txBody>
      </p:sp>
      <p:sp>
        <p:nvSpPr>
          <p:cNvPr id="12" name="TextBox 16"/>
          <p:cNvSpPr txBox="1">
            <a:spLocks noChangeArrowheads="1"/>
          </p:cNvSpPr>
          <p:nvPr userDrawn="1"/>
        </p:nvSpPr>
        <p:spPr bwMode="auto">
          <a:xfrm>
            <a:off x="605076" y="2686848"/>
            <a:ext cx="6657314" cy="340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defTabSz="783732">
              <a:defRPr/>
            </a:pPr>
            <a:r>
              <a:rPr lang="en-US" sz="1700" dirty="0" smtClean="0">
                <a:solidFill>
                  <a:prstClr val="black"/>
                </a:solidFill>
              </a:rPr>
              <a:t>OFFICE OF THE </a:t>
            </a:r>
            <a:r>
              <a:rPr lang="en-US" sz="1700" b="1" dirty="0" smtClean="0">
                <a:solidFill>
                  <a:prstClr val="black"/>
                </a:solidFill>
              </a:rPr>
              <a:t>CITY ATTORNEY</a:t>
            </a:r>
            <a:endParaRPr lang="en-US" sz="1700" dirty="0" smtClean="0">
              <a:solidFill>
                <a:prstClr val="black"/>
              </a:solidFill>
            </a:endParaRPr>
          </a:p>
        </p:txBody>
      </p:sp>
    </p:spTree>
    <p:extLst>
      <p:ext uri="{BB962C8B-B14F-4D97-AF65-F5344CB8AC3E}">
        <p14:creationId xmlns:p14="http://schemas.microsoft.com/office/powerpoint/2010/main" val="129968941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6" y="987425"/>
            <a:ext cx="7523595" cy="1387424"/>
          </a:xfrm>
        </p:spPr>
        <p:txBody>
          <a:bodyPr>
            <a:noAutofit/>
          </a:bodyPr>
          <a:lstStyle>
            <a:lvl1pPr>
              <a:defRPr sz="4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65ACE031-DE55-044E-9841-97028F40BD35}" type="datetimeFigureOut">
              <a:rPr lang="en-US"/>
              <a:pPr>
                <a:defRPr/>
              </a:pPr>
              <a:t>2/9/2022</a:t>
            </a:fld>
            <a:endParaRPr lang="en-US" dirty="0"/>
          </a:p>
        </p:txBody>
      </p:sp>
      <p:sp>
        <p:nvSpPr>
          <p:cNvPr id="6" name="Footer Placeholder 15"/>
          <p:cNvSpPr>
            <a:spLocks noGrp="1"/>
          </p:cNvSpPr>
          <p:nvPr>
            <p:ph type="ftr" sz="quarter" idx="11"/>
          </p:nvPr>
        </p:nvSpPr>
        <p:spPr/>
        <p:txBody>
          <a:bodyPr/>
          <a:lstStyle>
            <a:lvl1pPr>
              <a:defRPr/>
            </a:lvl1pPr>
          </a:lstStyle>
          <a:p>
            <a:pPr>
              <a:defRPr/>
            </a:pPr>
            <a:endParaRPr lang="en-US" dirty="0"/>
          </a:p>
        </p:txBody>
      </p:sp>
      <p:sp>
        <p:nvSpPr>
          <p:cNvPr id="7" name="Slide Number Placeholder 16"/>
          <p:cNvSpPr>
            <a:spLocks noGrp="1"/>
          </p:cNvSpPr>
          <p:nvPr>
            <p:ph type="sldNum" sz="quarter" idx="12"/>
          </p:nvPr>
        </p:nvSpPr>
        <p:spPr/>
        <p:txBody>
          <a:bodyPr/>
          <a:lstStyle>
            <a:lvl1pPr>
              <a:defRPr/>
            </a:lvl1pPr>
          </a:lstStyle>
          <a:p>
            <a:pPr>
              <a:defRPr/>
            </a:pPr>
            <a:fld id="{CBB74A3C-B701-134B-931A-15C0DC15E6DF}"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173511238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Tx/>
              <a:defRPr/>
            </a:lvl1pPr>
            <a:lvl2pPr>
              <a:buClrTx/>
              <a:defRPr/>
            </a:lvl2pPr>
            <a:lvl3pPr>
              <a:buClrTx/>
              <a:defRPr/>
            </a:lvl3pPr>
            <a:lvl4pPr>
              <a:buClrTx/>
              <a:defRPr/>
            </a:lvl4pPr>
            <a:lvl5pPr>
              <a:buClrTx/>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8926"/>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5"/>
          </p:nvPr>
        </p:nvSpPr>
        <p:spPr/>
        <p:txBody>
          <a:bodyPr/>
          <a:lstStyle>
            <a:lvl1pPr>
              <a:defRPr/>
            </a:lvl1pPr>
          </a:lstStyle>
          <a:p>
            <a:pPr>
              <a:defRPr/>
            </a:pPr>
            <a:fld id="{12E56216-0862-3144-8E05-83B4B69C417A}" type="datetimeFigureOut">
              <a:rPr lang="en-US"/>
              <a:pPr>
                <a:defRPr/>
              </a:pPr>
              <a:t>2/9/2022</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60944036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13284" y="3310846"/>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100">
                <a:solidFill>
                  <a:srgbClr val="000000"/>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28962ED-47FB-994B-850E-1F6F9F3AE81A}" type="datetimeFigureOut">
              <a:rPr lang="en-US"/>
              <a:pPr>
                <a:defRPr/>
              </a:pPr>
              <a:t>2/9/2022</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201149889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chemeClr val="bg1"/>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50604858-196D-BC4C-A184-F7C30CE50745}" type="datetimeFigureOut">
              <a:rPr lang="en-US"/>
              <a:pPr>
                <a:defRPr/>
              </a:pPr>
              <a:t>2/9/2022</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solidFill>
                  <a:prstClr val="white">
                    <a:lumMod val="10000"/>
                    <a:lumOff val="90000"/>
                  </a:prstClr>
                </a:solidFill>
              </a:rPr>
              <a:pPr>
                <a:defRPr/>
              </a:pPr>
              <a:t>‹#›</a:t>
            </a:fld>
            <a:endParaRPr lang="en-US" dirty="0">
              <a:solidFill>
                <a:prstClr val="white">
                  <a:lumMod val="10000"/>
                  <a:lumOff val="90000"/>
                </a:prstClr>
              </a:solidFill>
            </a:endParaRPr>
          </a:p>
        </p:txBody>
      </p:sp>
    </p:spTree>
    <p:extLst>
      <p:ext uri="{BB962C8B-B14F-4D97-AF65-F5344CB8AC3E}">
        <p14:creationId xmlns:p14="http://schemas.microsoft.com/office/powerpoint/2010/main" val="431207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2BB6DA36-3F53-B848-912E-9392F732136F}" type="slidenum">
              <a:rPr lang="en-US"/>
              <a:pPr>
                <a:defRPr/>
              </a:pPr>
              <a:t>‹#›</a:t>
            </a:fld>
            <a:endParaRPr lang="en-US" dirty="0"/>
          </a:p>
        </p:txBody>
      </p:sp>
      <p:sp>
        <p:nvSpPr>
          <p:cNvPr id="5" name="Date Placeholder 11"/>
          <p:cNvSpPr>
            <a:spLocks noGrp="1"/>
          </p:cNvSpPr>
          <p:nvPr>
            <p:ph type="dt" sz="half" idx="11"/>
          </p:nvPr>
        </p:nvSpPr>
        <p:spPr/>
        <p:txBody>
          <a:bodyPr/>
          <a:lstStyle>
            <a:lvl1pPr>
              <a:defRPr/>
            </a:lvl1pPr>
          </a:lstStyle>
          <a:p>
            <a:pPr>
              <a:defRPr/>
            </a:pPr>
            <a:fld id="{3C1D185A-447E-4FC8-AEE6-D61F07C56CC3}" type="datetime1">
              <a:rPr lang="en-US" smtClean="0"/>
              <a:t>2/9/2022</a:t>
            </a:fld>
            <a:endParaRPr lang="en-US" dirty="0"/>
          </a:p>
        </p:txBody>
      </p:sp>
      <p:sp>
        <p:nvSpPr>
          <p:cNvPr id="6"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612348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Tx/>
              <a:defRPr sz="2400"/>
            </a:lvl1pPr>
            <a:lvl2pPr>
              <a:buClrTx/>
              <a:defRPr sz="2100"/>
            </a:lvl2pPr>
            <a:lvl3pPr>
              <a:buClrTx/>
              <a:defRPr sz="1700"/>
            </a:lvl3pPr>
            <a:lvl4pPr>
              <a:buClrTx/>
              <a:defRPr sz="1500"/>
            </a:lvl4pPr>
            <a:lvl5pPr>
              <a:buClrTx/>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1" y="1310599"/>
            <a:ext cx="3708511" cy="3290801"/>
          </a:xfrm>
        </p:spPr>
        <p:txBody>
          <a:bodyPr/>
          <a:lstStyle>
            <a:lvl1pPr>
              <a:buClrTx/>
              <a:defRPr sz="2400"/>
            </a:lvl1pPr>
            <a:lvl2pPr>
              <a:buClrTx/>
              <a:defRPr sz="2100"/>
            </a:lvl2pPr>
            <a:lvl3pPr>
              <a:buClrTx/>
              <a:defRPr sz="1700"/>
            </a:lvl3pPr>
            <a:lvl4pPr>
              <a:buClrTx/>
              <a:defRPr sz="1500"/>
            </a:lvl4pPr>
            <a:lvl5pPr>
              <a:buClrTx/>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0AA3B99D-7E15-BD4B-ADA9-A723109981F7}"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6C1E49A1-86BD-3F41-8200-B8E39F73D2EC}" type="datetimeFigureOut">
              <a:rPr lang="en-US"/>
              <a:pPr>
                <a:defRPr/>
              </a:pPr>
              <a:t>2/9/2022</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150855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8"/>
            <a:ext cx="0" cy="3294846"/>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69"/>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85258" y="1755422"/>
            <a:ext cx="3640676" cy="2844562"/>
          </a:xfrm>
        </p:spPr>
        <p:txBody>
          <a:bodyPr/>
          <a:lstStyle>
            <a:lvl1pPr>
              <a:buClrTx/>
              <a:defRPr sz="2100"/>
            </a:lvl1pPr>
            <a:lvl2pPr>
              <a:buClrTx/>
              <a:defRPr sz="1700"/>
            </a:lvl2pPr>
            <a:lvl3pPr>
              <a:buClrTx/>
              <a:defRPr sz="1500"/>
            </a:lvl3pPr>
            <a:lvl4pPr>
              <a:buClrTx/>
              <a:defRPr sz="1400"/>
            </a:lvl4pPr>
            <a:lvl5pPr>
              <a:buClrTx/>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585359" y="1755422"/>
            <a:ext cx="3641600" cy="2844562"/>
          </a:xfrm>
        </p:spPr>
        <p:txBody>
          <a:bodyPr/>
          <a:lstStyle>
            <a:lvl1pPr>
              <a:buClrTx/>
              <a:defRPr sz="2100"/>
            </a:lvl1pPr>
            <a:lvl2pPr>
              <a:buClrTx/>
              <a:defRPr sz="1700"/>
            </a:lvl2pPr>
            <a:lvl3pPr>
              <a:buClrTx/>
              <a:defRPr sz="1500"/>
            </a:lvl3pPr>
            <a:lvl4pPr>
              <a:buClrTx/>
              <a:defRPr sz="1400"/>
            </a:lvl4pPr>
            <a:lvl5pPr>
              <a:buClrTx/>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D44EF900-6E57-FC49-AEBE-28D9112D1F37}" type="datetimeFigureOut">
              <a:rPr lang="en-US"/>
              <a:pPr>
                <a:defRPr/>
              </a:pPr>
              <a:t>2/9/2022</a:t>
            </a:fld>
            <a:endParaRPr lang="en-US" dirty="0"/>
          </a:p>
        </p:txBody>
      </p:sp>
      <p:sp>
        <p:nvSpPr>
          <p:cNvPr id="9" name="Footer Placeholder 18"/>
          <p:cNvSpPr>
            <a:spLocks noGrp="1"/>
          </p:cNvSpPr>
          <p:nvPr>
            <p:ph type="ftr" sz="quarter" idx="11"/>
          </p:nvPr>
        </p:nvSpPr>
        <p:spPr/>
        <p:txBody>
          <a:bodyPr/>
          <a:lstStyle>
            <a:lvl1pPr>
              <a:defRPr/>
            </a:lvl1pPr>
          </a:lstStyle>
          <a:p>
            <a:pPr>
              <a:defRPr/>
            </a:pPr>
            <a:endParaRPr lang="en-US" dirty="0"/>
          </a:p>
        </p:txBody>
      </p:sp>
      <p:sp>
        <p:nvSpPr>
          <p:cNvPr id="10" name="Slide Number Placeholder 19"/>
          <p:cNvSpPr>
            <a:spLocks noGrp="1"/>
          </p:cNvSpPr>
          <p:nvPr>
            <p:ph type="sldNum" sz="quarter" idx="12"/>
          </p:nvPr>
        </p:nvSpPr>
        <p:spPr/>
        <p:txBody>
          <a:bodyPr/>
          <a:lstStyle>
            <a:lvl1pPr>
              <a:defRPr/>
            </a:lvl1pPr>
          </a:lstStyle>
          <a:p>
            <a:pPr>
              <a:defRPr/>
            </a:pPr>
            <a:fld id="{D43587EE-CCEE-5A40-B8E2-4BD6123D1071}"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365868737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7AEDC216-B16A-604E-B127-42AA6CA8C868}"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4" name="Date Placeholder 11"/>
          <p:cNvSpPr>
            <a:spLocks noGrp="1"/>
          </p:cNvSpPr>
          <p:nvPr>
            <p:ph type="dt" sz="half" idx="11"/>
          </p:nvPr>
        </p:nvSpPr>
        <p:spPr/>
        <p:txBody>
          <a:bodyPr/>
          <a:lstStyle>
            <a:lvl1pPr>
              <a:defRPr/>
            </a:lvl1pPr>
          </a:lstStyle>
          <a:p>
            <a:pPr>
              <a:defRPr/>
            </a:pPr>
            <a:fld id="{D3D0CD6F-3AF2-4F45-9E27-E09E0B9DABDF}" type="datetimeFigureOut">
              <a:rPr lang="en-US"/>
              <a:pPr>
                <a:defRPr/>
              </a:pPr>
              <a:t>2/9/2022</a:t>
            </a:fld>
            <a:endParaRPr lang="en-US" dirty="0"/>
          </a:p>
        </p:txBody>
      </p:sp>
      <p:sp>
        <p:nvSpPr>
          <p:cNvPr id="5"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7556846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D7DBF006-CBF4-E942-BDBA-01C3D1B509A0}"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3" name="Date Placeholder 11"/>
          <p:cNvSpPr>
            <a:spLocks noGrp="1"/>
          </p:cNvSpPr>
          <p:nvPr>
            <p:ph type="dt" sz="half" idx="11"/>
          </p:nvPr>
        </p:nvSpPr>
        <p:spPr/>
        <p:txBody>
          <a:bodyPr/>
          <a:lstStyle>
            <a:lvl1pPr>
              <a:defRPr/>
            </a:lvl1pPr>
          </a:lstStyle>
          <a:p>
            <a:pPr>
              <a:defRPr/>
            </a:pPr>
            <a:fld id="{3A17DB03-36D2-5E4F-8CC4-0D053B33B7A7}" type="datetimeFigureOut">
              <a:rPr lang="en-US"/>
              <a:pPr>
                <a:defRPr/>
              </a:pPr>
              <a:t>2/9/2022</a:t>
            </a:fld>
            <a:endParaRPr lang="en-US" dirty="0"/>
          </a:p>
        </p:txBody>
      </p:sp>
      <p:sp>
        <p:nvSpPr>
          <p:cNvPr id="4"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188232093"/>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69"/>
            <a:ext cx="1524" cy="3893701"/>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3234197" y="692306"/>
            <a:ext cx="4969087" cy="3893446"/>
          </a:xfrm>
        </p:spPr>
        <p:txBody>
          <a:bodyPr/>
          <a:lstStyle>
            <a:lvl1pPr>
              <a:defRPr sz="27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6" name="Date Placeholder 15"/>
          <p:cNvSpPr>
            <a:spLocks noGrp="1"/>
          </p:cNvSpPr>
          <p:nvPr>
            <p:ph type="dt" sz="half" idx="10"/>
          </p:nvPr>
        </p:nvSpPr>
        <p:spPr/>
        <p:txBody>
          <a:bodyPr/>
          <a:lstStyle>
            <a:lvl1pPr>
              <a:defRPr/>
            </a:lvl1pPr>
          </a:lstStyle>
          <a:p>
            <a:pPr>
              <a:defRPr/>
            </a:pPr>
            <a:fld id="{E21B9CCC-9484-AA44-A345-3E814931D731}" type="datetimeFigureOut">
              <a:rPr lang="en-US"/>
              <a:pPr>
                <a:defRPr/>
              </a:pPr>
              <a:t>2/9/2022</a:t>
            </a:fld>
            <a:endParaRPr lang="en-US" dirty="0"/>
          </a:p>
        </p:txBody>
      </p:sp>
      <p:sp>
        <p:nvSpPr>
          <p:cNvPr id="7" name="Footer Placeholder 16"/>
          <p:cNvSpPr>
            <a:spLocks noGrp="1"/>
          </p:cNvSpPr>
          <p:nvPr>
            <p:ph type="ftr" sz="quarter" idx="11"/>
          </p:nvPr>
        </p:nvSpPr>
        <p:spPr/>
        <p:txBody>
          <a:bodyPr/>
          <a:lstStyle>
            <a:lvl1pPr>
              <a:defRPr/>
            </a:lvl1pPr>
          </a:lstStyle>
          <a:p>
            <a:pPr>
              <a:defRPr/>
            </a:pPr>
            <a:endParaRPr lang="en-US" dirty="0"/>
          </a:p>
        </p:txBody>
      </p:sp>
      <p:sp>
        <p:nvSpPr>
          <p:cNvPr id="8" name="Slide Number Placeholder 17"/>
          <p:cNvSpPr>
            <a:spLocks noGrp="1"/>
          </p:cNvSpPr>
          <p:nvPr>
            <p:ph type="sldNum" sz="quarter" idx="12"/>
          </p:nvPr>
        </p:nvSpPr>
        <p:spPr/>
        <p:txBody>
          <a:bodyPr/>
          <a:lstStyle>
            <a:lvl1pPr>
              <a:defRPr/>
            </a:lvl1pPr>
          </a:lstStyle>
          <a:p>
            <a:pPr>
              <a:defRPr/>
            </a:pPr>
            <a:fld id="{0633D1F9-05AE-7A40-AE83-10FD0F090968}"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33922748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3" y="692306"/>
            <a:ext cx="5081009" cy="3870940"/>
          </a:xfrm>
          <a:noFill/>
          <a:ln w="19050" cmpd="sng">
            <a:solidFill>
              <a:srgbClr val="666667"/>
            </a:solidFill>
            <a:miter lim="800000"/>
          </a:ln>
          <a:effectLst/>
        </p:spPr>
        <p:txBody>
          <a:bodyPr rtlCol="0">
            <a:normAutofit/>
          </a:bodyPr>
          <a:lstStyle>
            <a:lvl1pPr marL="0" indent="0">
              <a:buNone/>
              <a:defRPr sz="2700"/>
            </a:lvl1pPr>
            <a:lvl2pPr marL="391866" indent="0">
              <a:buNone/>
              <a:defRPr sz="2400"/>
            </a:lvl2pPr>
            <a:lvl3pPr marL="783732" indent="0">
              <a:buNone/>
              <a:defRPr sz="2100"/>
            </a:lvl3pPr>
            <a:lvl4pPr marL="1175598" indent="0">
              <a:buNone/>
              <a:defRPr sz="1700"/>
            </a:lvl4pPr>
            <a:lvl5pPr marL="1567464" indent="0">
              <a:buNone/>
              <a:defRPr sz="1700"/>
            </a:lvl5pPr>
            <a:lvl6pPr marL="1959331" indent="0">
              <a:buNone/>
              <a:defRPr sz="1700"/>
            </a:lvl6pPr>
            <a:lvl7pPr marL="2351197" indent="0">
              <a:buNone/>
              <a:defRPr sz="1700"/>
            </a:lvl7pPr>
            <a:lvl8pPr marL="2743063" indent="0">
              <a:buNone/>
              <a:defRPr sz="1700"/>
            </a:lvl8pPr>
            <a:lvl9pPr marL="3134929" indent="0">
              <a:buNone/>
              <a:defRPr sz="1700"/>
            </a:lvl9pPr>
          </a:lstStyle>
          <a:p>
            <a:pPr lvl="0"/>
            <a:r>
              <a:rPr lang="en-US" noProof="0" dirty="0" smtClean="0"/>
              <a:t>Drag picture to placeholder or click icon to add</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7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7"/>
          </a:xfrm>
        </p:spPr>
        <p:txBody>
          <a:bodyPr>
            <a:normAutofit/>
          </a:bodyPr>
          <a:lstStyle>
            <a:lvl1pPr marL="0" indent="0">
              <a:buNone/>
              <a:defRPr sz="1700"/>
            </a:lvl1pPr>
            <a:lvl2pPr marL="391866" indent="0">
              <a:buNone/>
              <a:defRPr sz="1000"/>
            </a:lvl2pPr>
            <a:lvl3pPr marL="783732" indent="0">
              <a:buNone/>
              <a:defRPr sz="900"/>
            </a:lvl3pPr>
            <a:lvl4pPr marL="1175598" indent="0">
              <a:buNone/>
              <a:defRPr sz="800"/>
            </a:lvl4pPr>
            <a:lvl5pPr marL="1567464" indent="0">
              <a:buNone/>
              <a:defRPr sz="800"/>
            </a:lvl5pPr>
            <a:lvl6pPr marL="1959331" indent="0">
              <a:buNone/>
              <a:defRPr sz="800"/>
            </a:lvl6pPr>
            <a:lvl7pPr marL="2351197" indent="0">
              <a:buNone/>
              <a:defRPr sz="800"/>
            </a:lvl7pPr>
            <a:lvl8pPr marL="2743063" indent="0">
              <a:buNone/>
              <a:defRPr sz="800"/>
            </a:lvl8pPr>
            <a:lvl9pPr marL="3134929" indent="0">
              <a:buNone/>
              <a:defRPr sz="800"/>
            </a:lvl9pPr>
          </a:lstStyle>
          <a:p>
            <a:pPr lvl="0"/>
            <a:r>
              <a:rPr lang="en-US" smtClean="0"/>
              <a:t>Click to edit Master text styles</a:t>
            </a:r>
          </a:p>
        </p:txBody>
      </p:sp>
      <p:sp>
        <p:nvSpPr>
          <p:cNvPr id="5" name="Slide Number Placeholder 9"/>
          <p:cNvSpPr>
            <a:spLocks noGrp="1"/>
          </p:cNvSpPr>
          <p:nvPr>
            <p:ph type="sldNum" sz="quarter" idx="10"/>
          </p:nvPr>
        </p:nvSpPr>
        <p:spPr/>
        <p:txBody>
          <a:bodyPr/>
          <a:lstStyle>
            <a:lvl1pPr>
              <a:defRPr/>
            </a:lvl1pPr>
          </a:lstStyle>
          <a:p>
            <a:pPr>
              <a:defRPr/>
            </a:pPr>
            <a:fld id="{7D1B9F69-6D3A-DA4E-95AA-626A0D956949}"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6" name="Date Placeholder 11"/>
          <p:cNvSpPr>
            <a:spLocks noGrp="1"/>
          </p:cNvSpPr>
          <p:nvPr>
            <p:ph type="dt" sz="half" idx="11"/>
          </p:nvPr>
        </p:nvSpPr>
        <p:spPr/>
        <p:txBody>
          <a:bodyPr/>
          <a:lstStyle>
            <a:lvl1pPr>
              <a:defRPr/>
            </a:lvl1pPr>
          </a:lstStyle>
          <a:p>
            <a:pPr>
              <a:defRPr/>
            </a:pPr>
            <a:fld id="{D1B8FA1C-F822-AC4B-91D0-E5F4FA8C106A}" type="datetimeFigureOut">
              <a:rPr lang="en-US"/>
              <a:pPr>
                <a:defRPr/>
              </a:pPr>
              <a:t>2/9/2022</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696781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58416" y="329142"/>
            <a:ext cx="7462044" cy="691426"/>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58416" y="1261710"/>
            <a:ext cx="7462044" cy="3181703"/>
          </a:xfrm>
        </p:spPr>
        <p:txBody>
          <a:bodyPr/>
          <a:lstStyle/>
          <a:p>
            <a:endParaRPr lang="en-US" dirty="0"/>
          </a:p>
        </p:txBody>
      </p:sp>
      <p:sp>
        <p:nvSpPr>
          <p:cNvPr id="4" name="Footer Placeholder 3"/>
          <p:cNvSpPr>
            <a:spLocks noGrp="1"/>
          </p:cNvSpPr>
          <p:nvPr>
            <p:ph type="ftr" sz="quarter" idx="10"/>
          </p:nvPr>
        </p:nvSpPr>
        <p:spPr>
          <a:xfrm>
            <a:off x="1389988" y="4662840"/>
            <a:ext cx="5925741" cy="287999"/>
          </a:xfrm>
        </p:spPr>
        <p:txBody>
          <a:bodyPr/>
          <a:lstStyle>
            <a:lvl1pPr>
              <a:defRPr/>
            </a:lvl1pPr>
          </a:lstStyle>
          <a:p>
            <a:r>
              <a:rPr lang="en-US" dirty="0"/>
              <a:t>City of Santa Barbara  •  Finance Department</a:t>
            </a:r>
          </a:p>
        </p:txBody>
      </p:sp>
      <p:sp>
        <p:nvSpPr>
          <p:cNvPr id="5" name="Slide Number Placeholder 4"/>
          <p:cNvSpPr>
            <a:spLocks noGrp="1"/>
          </p:cNvSpPr>
          <p:nvPr>
            <p:ph type="sldNum" sz="quarter" idx="11"/>
          </p:nvPr>
        </p:nvSpPr>
        <p:spPr>
          <a:xfrm>
            <a:off x="6657314" y="4662840"/>
            <a:ext cx="2048404" cy="274285"/>
          </a:xfrm>
        </p:spPr>
        <p:txBody>
          <a:bodyPr/>
          <a:lstStyle>
            <a:lvl1pPr>
              <a:defRPr/>
            </a:lvl1pPr>
          </a:lstStyle>
          <a:p>
            <a:fld id="{25F74050-4E12-4357-97F1-053E8473E112}" type="slidenum">
              <a:rPr lang="en-US">
                <a:solidFill>
                  <a:prstClr val="black">
                    <a:lumMod val="10000"/>
                    <a:lumOff val="90000"/>
                  </a:prstClr>
                </a:solidFill>
              </a:rPr>
              <a:pPr/>
              <a:t>‹#›</a:t>
            </a:fld>
            <a:endParaRPr lang="en-US" dirty="0">
              <a:solidFill>
                <a:prstClr val="black">
                  <a:lumMod val="10000"/>
                  <a:lumOff val="90000"/>
                </a:prstClr>
              </a:solidFill>
            </a:endParaRPr>
          </a:p>
        </p:txBody>
      </p:sp>
    </p:spTree>
    <p:extLst>
      <p:ext uri="{BB962C8B-B14F-4D97-AF65-F5344CB8AC3E}">
        <p14:creationId xmlns:p14="http://schemas.microsoft.com/office/powerpoint/2010/main" val="198308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6" y="987425"/>
            <a:ext cx="7523595" cy="1387424"/>
          </a:xfrm>
        </p:spPr>
        <p:txBody>
          <a:bodyPr>
            <a:noAutofit/>
          </a:bodyPr>
          <a:lstStyle>
            <a:lvl1pPr>
              <a:defRPr sz="46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391866" indent="0" algn="ctr">
              <a:buNone/>
              <a:defRPr>
                <a:solidFill>
                  <a:schemeClr val="tx1">
                    <a:tint val="75000"/>
                  </a:schemeClr>
                </a:solidFill>
              </a:defRPr>
            </a:lvl2pPr>
            <a:lvl3pPr marL="783732" indent="0" algn="ctr">
              <a:buNone/>
              <a:defRPr>
                <a:solidFill>
                  <a:schemeClr val="tx1">
                    <a:tint val="75000"/>
                  </a:schemeClr>
                </a:solidFill>
              </a:defRPr>
            </a:lvl3pPr>
            <a:lvl4pPr marL="1175598" indent="0" algn="ctr">
              <a:buNone/>
              <a:defRPr>
                <a:solidFill>
                  <a:schemeClr val="tx1">
                    <a:tint val="75000"/>
                  </a:schemeClr>
                </a:solidFill>
              </a:defRPr>
            </a:lvl4pPr>
            <a:lvl5pPr marL="1567464" indent="0" algn="ctr">
              <a:buNone/>
              <a:defRPr>
                <a:solidFill>
                  <a:schemeClr val="tx1">
                    <a:tint val="75000"/>
                  </a:schemeClr>
                </a:solidFill>
              </a:defRPr>
            </a:lvl5pPr>
            <a:lvl6pPr marL="1959331" indent="0" algn="ctr">
              <a:buNone/>
              <a:defRPr>
                <a:solidFill>
                  <a:schemeClr val="tx1">
                    <a:tint val="75000"/>
                  </a:schemeClr>
                </a:solidFill>
              </a:defRPr>
            </a:lvl6pPr>
            <a:lvl7pPr marL="2351197" indent="0" algn="ctr">
              <a:buNone/>
              <a:defRPr>
                <a:solidFill>
                  <a:schemeClr val="tx1">
                    <a:tint val="75000"/>
                  </a:schemeClr>
                </a:solidFill>
              </a:defRPr>
            </a:lvl7pPr>
            <a:lvl8pPr marL="2743063" indent="0" algn="ctr">
              <a:buNone/>
              <a:defRPr>
                <a:solidFill>
                  <a:schemeClr val="tx1">
                    <a:tint val="75000"/>
                  </a:schemeClr>
                </a:solidFill>
              </a:defRPr>
            </a:lvl8pPr>
            <a:lvl9pPr marL="3134929"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9E83E50B-B86A-4A5C-A2BF-006BB66084BC}" type="datetime1">
              <a:rPr lang="en-US" smtClean="0"/>
              <a:t>2/9/2022</a:t>
            </a:fld>
            <a:endParaRPr lang="en-US" dirty="0"/>
          </a:p>
        </p:txBody>
      </p:sp>
      <p:sp>
        <p:nvSpPr>
          <p:cNvPr id="6" name="Footer Placeholder 15"/>
          <p:cNvSpPr>
            <a:spLocks noGrp="1"/>
          </p:cNvSpPr>
          <p:nvPr>
            <p:ph type="ftr" sz="quarter" idx="11"/>
          </p:nvPr>
        </p:nvSpPr>
        <p:spPr/>
        <p:txBody>
          <a:bodyPr/>
          <a:lstStyle>
            <a:lvl1pPr>
              <a:defRPr/>
            </a:lvl1pPr>
          </a:lstStyle>
          <a:p>
            <a:pPr>
              <a:defRPr/>
            </a:pPr>
            <a:endParaRPr lang="en-US" dirty="0"/>
          </a:p>
        </p:txBody>
      </p:sp>
      <p:sp>
        <p:nvSpPr>
          <p:cNvPr id="7" name="Slide Number Placeholder 16"/>
          <p:cNvSpPr>
            <a:spLocks noGrp="1"/>
          </p:cNvSpPr>
          <p:nvPr>
            <p:ph type="sldNum" sz="quarter" idx="12"/>
          </p:nvPr>
        </p:nvSpPr>
        <p:spPr/>
        <p:txBody>
          <a:bodyPr/>
          <a:lstStyle>
            <a:lvl1pPr>
              <a:defRPr/>
            </a:lvl1pPr>
          </a:lstStyle>
          <a:p>
            <a:pPr>
              <a:defRPr/>
            </a:pPr>
            <a:fld id="{CBB74A3C-B701-134B-931A-15C0DC15E6DF}" type="slidenum">
              <a:rPr lang="en-US"/>
              <a:pPr>
                <a:defRPr/>
              </a:pPr>
              <a:t>‹#›</a:t>
            </a:fld>
            <a:endParaRPr lang="en-US" dirty="0"/>
          </a:p>
        </p:txBody>
      </p:sp>
    </p:spTree>
    <p:extLst>
      <p:ext uri="{BB962C8B-B14F-4D97-AF65-F5344CB8AC3E}">
        <p14:creationId xmlns:p14="http://schemas.microsoft.com/office/powerpoint/2010/main" val="345919091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8" y="1728618"/>
            <a:ext cx="7754673" cy="2896396"/>
          </a:xfrm>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8" y="1251627"/>
            <a:ext cx="7754673" cy="460569"/>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100" b="0">
                <a:solidFill>
                  <a:srgbClr val="666667"/>
                </a:solidFill>
              </a:defRPr>
            </a:lvl1pPr>
            <a:lvl2pPr marL="391866" indent="0">
              <a:buNone/>
              <a:defRPr sz="1700" b="1"/>
            </a:lvl2pPr>
            <a:lvl3pPr marL="783732" indent="0">
              <a:buNone/>
              <a:defRPr sz="1500" b="1"/>
            </a:lvl3pPr>
            <a:lvl4pPr marL="1175598" indent="0">
              <a:buNone/>
              <a:defRPr sz="1400" b="1"/>
            </a:lvl4pPr>
            <a:lvl5pPr marL="1567464" indent="0">
              <a:buNone/>
              <a:defRPr sz="1400" b="1"/>
            </a:lvl5pPr>
            <a:lvl6pPr marL="1959331" indent="0">
              <a:buNone/>
              <a:defRPr sz="1400" b="1"/>
            </a:lvl6pPr>
            <a:lvl7pPr marL="2351197" indent="0">
              <a:buNone/>
              <a:defRPr sz="1400" b="1"/>
            </a:lvl7pPr>
            <a:lvl8pPr marL="2743063" indent="0">
              <a:buNone/>
              <a:defRPr sz="1400" b="1"/>
            </a:lvl8pPr>
            <a:lvl9pPr marL="3134929" indent="0">
              <a:buNone/>
              <a:defRPr sz="1400" b="1"/>
            </a:lvl9pPr>
          </a:lstStyle>
          <a:p>
            <a:pPr lvl="0"/>
            <a:r>
              <a:rPr lang="en-US" smtClean="0"/>
              <a:t>Click to edit Master text styles</a:t>
            </a:r>
          </a:p>
        </p:txBody>
      </p:sp>
      <p:sp>
        <p:nvSpPr>
          <p:cNvPr id="5" name="Slide Number Placeholder 9"/>
          <p:cNvSpPr>
            <a:spLocks noGrp="1"/>
          </p:cNvSpPr>
          <p:nvPr>
            <p:ph type="sldNum" sz="quarter" idx="14"/>
          </p:nvPr>
        </p:nvSpPr>
        <p:spPr/>
        <p:txBody>
          <a:bodyPr/>
          <a:lstStyle>
            <a:lvl1pPr>
              <a:defRPr/>
            </a:lvl1pPr>
          </a:lstStyle>
          <a:p>
            <a:pPr>
              <a:defRPr/>
            </a:pPr>
            <a:fld id="{67D3D9F3-F72D-A14D-9F41-C0CEF54B3E74}" type="slidenum">
              <a:rPr lang="en-US"/>
              <a:pPr>
                <a:defRPr/>
              </a:pPr>
              <a:t>‹#›</a:t>
            </a:fld>
            <a:endParaRPr lang="en-US" dirty="0"/>
          </a:p>
        </p:txBody>
      </p:sp>
      <p:sp>
        <p:nvSpPr>
          <p:cNvPr id="6" name="Date Placeholder 11"/>
          <p:cNvSpPr>
            <a:spLocks noGrp="1"/>
          </p:cNvSpPr>
          <p:nvPr>
            <p:ph type="dt" sz="half" idx="15"/>
          </p:nvPr>
        </p:nvSpPr>
        <p:spPr/>
        <p:txBody>
          <a:bodyPr/>
          <a:lstStyle>
            <a:lvl1pPr>
              <a:defRPr/>
            </a:lvl1pPr>
          </a:lstStyle>
          <a:p>
            <a:pPr>
              <a:defRPr/>
            </a:pPr>
            <a:fld id="{CF7D37AA-1811-4D82-B95B-A733988B5100}" type="datetime1">
              <a:rPr lang="en-US" smtClean="0"/>
              <a:t>2/9/2022</a:t>
            </a:fld>
            <a:endParaRPr lang="en-US" dirty="0"/>
          </a:p>
        </p:txBody>
      </p:sp>
      <p:sp>
        <p:nvSpPr>
          <p:cNvPr id="8" name="Footer Placeholder 13"/>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56683169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A3B85"/>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3284" y="3310846"/>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100" b="1" cap="all">
                <a:solidFill>
                  <a:srgbClr val="EAEAE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100">
                <a:solidFill>
                  <a:schemeClr val="bg2">
                    <a:lumMod val="10000"/>
                    <a:lumOff val="90000"/>
                  </a:schemeClr>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C63EA05-9E76-4764-8FAD-083CC63A8CD8}" type="datetime1">
              <a:rPr lang="en-US" smtClean="0"/>
              <a:t>2/9/2022</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pPr>
                <a:defRPr/>
              </a:pPr>
              <a:t>‹#›</a:t>
            </a:fld>
            <a:endParaRPr lang="en-US" dirty="0"/>
          </a:p>
        </p:txBody>
      </p:sp>
    </p:spTree>
    <p:extLst>
      <p:ext uri="{BB962C8B-B14F-4D97-AF65-F5344CB8AC3E}">
        <p14:creationId xmlns:p14="http://schemas.microsoft.com/office/powerpoint/2010/main" val="34450979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A3B85"/>
        </a:solidFill>
        <a:effectLst/>
      </p:bgPr>
    </p:bg>
    <p:spTree>
      <p:nvGrpSpPr>
        <p:cNvPr id="1" name=""/>
        <p:cNvGrpSpPr/>
        <p:nvPr/>
      </p:nvGrpSpPr>
      <p:grpSpPr>
        <a:xfrm>
          <a:off x="0" y="0"/>
          <a:ext cx="0" cy="0"/>
          <a:chOff x="0" y="0"/>
          <a:chExt cx="0" cy="0"/>
        </a:xfrm>
      </p:grpSpPr>
      <p:sp>
        <p:nvSpPr>
          <p:cNvPr id="5" name="Date Placeholder 13"/>
          <p:cNvSpPr>
            <a:spLocks noGrp="1"/>
          </p:cNvSpPr>
          <p:nvPr>
            <p:ph type="dt" sz="half" idx="10"/>
          </p:nvPr>
        </p:nvSpPr>
        <p:spPr/>
        <p:txBody>
          <a:bodyPr/>
          <a:lstStyle>
            <a:lvl1pPr>
              <a:defRPr/>
            </a:lvl1pPr>
          </a:lstStyle>
          <a:p>
            <a:pPr>
              <a:defRPr/>
            </a:pPr>
            <a:fld id="{0A6513D1-908E-4589-A9F0-CC2A48534404}" type="datetime1">
              <a:rPr lang="en-US" smtClean="0"/>
              <a:t>2/9/2022</a:t>
            </a:fld>
            <a:endParaRPr lang="en-US" dirty="0"/>
          </a:p>
        </p:txBody>
      </p:sp>
      <p:sp>
        <p:nvSpPr>
          <p:cNvPr id="6" name="Footer Placeholder 14"/>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2A718C18-736E-E849-9CBF-D8287F349D85}" type="slidenum">
              <a:rPr lang="en-US"/>
              <a:pPr>
                <a:defRPr/>
              </a:pPr>
              <a:t>‹#›</a:t>
            </a:fld>
            <a:endParaRPr lang="en-US" dirty="0"/>
          </a:p>
        </p:txBody>
      </p:sp>
    </p:spTree>
    <p:extLst>
      <p:ext uri="{BB962C8B-B14F-4D97-AF65-F5344CB8AC3E}">
        <p14:creationId xmlns:p14="http://schemas.microsoft.com/office/powerpoint/2010/main" val="1888783436"/>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7857" y="3310846"/>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1" y="1700566"/>
            <a:ext cx="7316833" cy="1583994"/>
          </a:xfrm>
        </p:spPr>
        <p:txBody>
          <a:bodyPr/>
          <a:lstStyle>
            <a:lvl1pPr algn="l">
              <a:defRPr sz="4100" b="1" cap="all">
                <a:solidFill>
                  <a:srgbClr val="1259A9"/>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1" y="3330914"/>
            <a:ext cx="7316833" cy="1079996"/>
          </a:xfrm>
        </p:spPr>
        <p:txBody>
          <a:bodyPr>
            <a:normAutofit/>
          </a:bodyPr>
          <a:lstStyle>
            <a:lvl1pPr marL="0" indent="0">
              <a:buNone/>
              <a:defRPr sz="2100">
                <a:solidFill>
                  <a:srgbClr val="666667"/>
                </a:solidFill>
              </a:defRPr>
            </a:lvl1pPr>
            <a:lvl2pPr marL="391866" indent="0">
              <a:buNone/>
              <a:defRPr sz="1500">
                <a:solidFill>
                  <a:schemeClr val="tx1">
                    <a:tint val="75000"/>
                  </a:schemeClr>
                </a:solidFill>
              </a:defRPr>
            </a:lvl2pPr>
            <a:lvl3pPr marL="783732" indent="0">
              <a:buNone/>
              <a:defRPr sz="1400">
                <a:solidFill>
                  <a:schemeClr val="tx1">
                    <a:tint val="75000"/>
                  </a:schemeClr>
                </a:solidFill>
              </a:defRPr>
            </a:lvl3pPr>
            <a:lvl4pPr marL="1175598" indent="0">
              <a:buNone/>
              <a:defRPr sz="1200">
                <a:solidFill>
                  <a:schemeClr val="tx1">
                    <a:tint val="75000"/>
                  </a:schemeClr>
                </a:solidFill>
              </a:defRPr>
            </a:lvl4pPr>
            <a:lvl5pPr marL="1567464" indent="0">
              <a:buNone/>
              <a:defRPr sz="1200">
                <a:solidFill>
                  <a:schemeClr val="tx1">
                    <a:tint val="75000"/>
                  </a:schemeClr>
                </a:solidFill>
              </a:defRPr>
            </a:lvl5pPr>
            <a:lvl6pPr marL="1959331" indent="0">
              <a:buNone/>
              <a:defRPr sz="1200">
                <a:solidFill>
                  <a:schemeClr val="tx1">
                    <a:tint val="75000"/>
                  </a:schemeClr>
                </a:solidFill>
              </a:defRPr>
            </a:lvl6pPr>
            <a:lvl7pPr marL="2351197" indent="0">
              <a:buNone/>
              <a:defRPr sz="1200">
                <a:solidFill>
                  <a:schemeClr val="tx1">
                    <a:tint val="75000"/>
                  </a:schemeClr>
                </a:solidFill>
              </a:defRPr>
            </a:lvl7pPr>
            <a:lvl8pPr marL="2743063" indent="0">
              <a:buNone/>
              <a:defRPr sz="1200">
                <a:solidFill>
                  <a:schemeClr val="tx1">
                    <a:tint val="75000"/>
                  </a:schemeClr>
                </a:solidFill>
              </a:defRPr>
            </a:lvl8pPr>
            <a:lvl9pPr marL="3134929" indent="0">
              <a:buNone/>
              <a:defRPr sz="1200">
                <a:solidFill>
                  <a:schemeClr val="tx1">
                    <a:tint val="75000"/>
                  </a:schemeClr>
                </a:solidFill>
              </a:defRPr>
            </a:lvl9pPr>
          </a:lstStyle>
          <a:p>
            <a:pPr lvl="0"/>
            <a:r>
              <a:rPr lang="en-US" smtClean="0"/>
              <a:t>Click to edit Master text styles</a:t>
            </a:r>
          </a:p>
        </p:txBody>
      </p:sp>
      <p:sp>
        <p:nvSpPr>
          <p:cNvPr id="5" name="Date Placeholder 17"/>
          <p:cNvSpPr>
            <a:spLocks noGrp="1"/>
          </p:cNvSpPr>
          <p:nvPr>
            <p:ph type="dt" sz="half" idx="10"/>
          </p:nvPr>
        </p:nvSpPr>
        <p:spPr/>
        <p:txBody>
          <a:bodyPr/>
          <a:lstStyle>
            <a:lvl1pPr>
              <a:defRPr/>
            </a:lvl1pPr>
          </a:lstStyle>
          <a:p>
            <a:pPr>
              <a:defRPr/>
            </a:pPr>
            <a:fld id="{62278102-F2A0-433F-B200-019E31A1571C}" type="datetime1">
              <a:rPr lang="en-US" smtClean="0"/>
              <a:t>2/9/2022</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19"/>
          <p:cNvSpPr>
            <a:spLocks noGrp="1"/>
          </p:cNvSpPr>
          <p:nvPr>
            <p:ph type="sldNum" sz="quarter" idx="12"/>
          </p:nvPr>
        </p:nvSpPr>
        <p:spPr/>
        <p:txBody>
          <a:bodyPr/>
          <a:lstStyle>
            <a:lvl1pPr>
              <a:defRPr/>
            </a:lvl1pPr>
          </a:lstStyle>
          <a:p>
            <a:pPr>
              <a:defRPr/>
            </a:pPr>
            <a:fld id="{F72CFFA5-0E1B-6E4A-A7DA-55D1EBC6E9F3}" type="slidenum">
              <a:rPr lang="en-US"/>
              <a:pPr>
                <a:defRPr/>
              </a:pPr>
              <a:t>‹#›</a:t>
            </a:fld>
            <a:endParaRPr lang="en-US" dirty="0"/>
          </a:p>
        </p:txBody>
      </p:sp>
    </p:spTree>
    <p:extLst>
      <p:ext uri="{BB962C8B-B14F-4D97-AF65-F5344CB8AC3E}">
        <p14:creationId xmlns:p14="http://schemas.microsoft.com/office/powerpoint/2010/main" val="3483593857"/>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
                <a:srgbClr val="1259A9"/>
              </a:buClr>
              <a:defRPr sz="2400"/>
            </a:lvl1pPr>
            <a:lvl2pPr>
              <a:buClr>
                <a:srgbClr val="1259A9"/>
              </a:buClr>
              <a:defRPr sz="2100"/>
            </a:lvl2pPr>
            <a:lvl3pPr>
              <a:buClr>
                <a:srgbClr val="1259A9"/>
              </a:buClr>
              <a:defRPr sz="1700"/>
            </a:lvl3pPr>
            <a:lvl4pPr>
              <a:buClr>
                <a:srgbClr val="1259A9"/>
              </a:buClr>
              <a:defRPr sz="1500"/>
            </a:lvl4pPr>
            <a:lvl5pPr>
              <a:buClr>
                <a:srgbClr val="1259A9"/>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1" y="1310599"/>
            <a:ext cx="3708511" cy="3290801"/>
          </a:xfrm>
        </p:spPr>
        <p:txBody>
          <a:bodyPr/>
          <a:lstStyle>
            <a:lvl1pPr>
              <a:buClr>
                <a:srgbClr val="1259A9"/>
              </a:buClr>
              <a:defRPr sz="2400"/>
            </a:lvl1pPr>
            <a:lvl2pPr>
              <a:buClr>
                <a:srgbClr val="1259A9"/>
              </a:buClr>
              <a:defRPr sz="2100"/>
            </a:lvl2pPr>
            <a:lvl3pPr>
              <a:buClr>
                <a:srgbClr val="1259A9"/>
              </a:buClr>
              <a:defRPr sz="1700"/>
            </a:lvl3pPr>
            <a:lvl4pPr>
              <a:buClr>
                <a:srgbClr val="1259A9"/>
              </a:buClr>
              <a:defRPr sz="1500"/>
            </a:lvl4pPr>
            <a:lvl5pPr>
              <a:buClr>
                <a:srgbClr val="1259A9"/>
              </a:buCl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0AA3B99D-7E15-BD4B-ADA9-A723109981F7}"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A748A6E1-145C-406F-A676-AC791C02959A}" type="datetime1">
              <a:rPr lang="en-US" smtClean="0"/>
              <a:t>2/9/2022</a:t>
            </a:fld>
            <a:endParaRPr lang="en-US" dirty="0"/>
          </a:p>
        </p:txBody>
      </p:sp>
      <p:sp>
        <p:nvSpPr>
          <p:cNvPr id="7" name="Footer Placeholder 13"/>
          <p:cNvSpPr>
            <a:spLocks noGrp="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020536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3.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latin typeface="Arial"/>
              <a:cs typeface="Arial"/>
            </a:endParaRPr>
          </a:p>
        </p:txBody>
      </p:sp>
      <p:pic>
        <p:nvPicPr>
          <p:cNvPr id="1027" name="Picture 7"/>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auto">
          <a:xfrm>
            <a:off x="-1" y="-1047"/>
            <a:ext cx="8787654" cy="5263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78373" tIns="39187" rIns="78373" bIns="39187"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8" y="1337138"/>
            <a:ext cx="7754673" cy="3287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8373" tIns="39187" rIns="78373" bIns="391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4621148"/>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latin typeface="Arial"/>
              <a:cs typeface="Arial"/>
            </a:endParaRPr>
          </a:p>
        </p:txBody>
      </p:sp>
      <p:sp>
        <p:nvSpPr>
          <p:cNvPr id="1031" name="TextBox 8"/>
          <p:cNvSpPr txBox="1">
            <a:spLocks noChangeArrowheads="1"/>
          </p:cNvSpPr>
          <p:nvPr/>
        </p:nvSpPr>
        <p:spPr bwMode="auto">
          <a:xfrm>
            <a:off x="5680359" y="4609996"/>
            <a:ext cx="2664145" cy="3099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78373" tIns="39187" rIns="78373" bIns="39187"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500" b="0" dirty="0">
                <a:solidFill>
                  <a:srgbClr val="EAEAEB"/>
                </a:solidFill>
                <a:cs typeface="Arial" charset="0"/>
              </a:rPr>
              <a:t>SantaBarbaraCA.gov</a:t>
            </a:r>
          </a:p>
        </p:txBody>
      </p:sp>
      <p:sp>
        <p:nvSpPr>
          <p:cNvPr id="10" name="Slide Number Placeholder 9"/>
          <p:cNvSpPr>
            <a:spLocks noGrp="1"/>
          </p:cNvSpPr>
          <p:nvPr>
            <p:ph type="sldNum" sz="quarter" idx="4"/>
          </p:nvPr>
        </p:nvSpPr>
        <p:spPr>
          <a:xfrm>
            <a:off x="585259" y="4644982"/>
            <a:ext cx="772724" cy="262856"/>
          </a:xfrm>
          <a:prstGeom prst="rect">
            <a:avLst/>
          </a:prstGeom>
        </p:spPr>
        <p:txBody>
          <a:bodyPr vert="horz" lIns="78373" tIns="39187" rIns="78373" bIns="39187" rtlCol="0" anchor="ctr"/>
          <a:lstStyle>
            <a:lvl1pPr algn="l" fontAlgn="auto">
              <a:spcBef>
                <a:spcPts val="0"/>
              </a:spcBef>
              <a:spcAft>
                <a:spcPts val="0"/>
              </a:spcAft>
              <a:defRPr sz="1000" smtClean="0">
                <a:solidFill>
                  <a:schemeClr val="tx1">
                    <a:lumMod val="10000"/>
                    <a:lumOff val="90000"/>
                  </a:schemeClr>
                </a:solidFill>
                <a:latin typeface="+mn-lt"/>
                <a:ea typeface="+mn-ea"/>
                <a:cs typeface="+mn-cs"/>
              </a:defRPr>
            </a:lvl1pPr>
          </a:lstStyle>
          <a:p>
            <a:pPr>
              <a:defRPr/>
            </a:pPr>
            <a:fld id="{D0CAFCD8-D9B9-104A-A453-6A80A635530C}" type="slidenum">
              <a:rPr lang="en-US"/>
              <a:pPr>
                <a:defRPr/>
              </a:pPr>
              <a:t>‹#›</a:t>
            </a:fld>
            <a:endParaRPr lang="en-US" dirty="0"/>
          </a:p>
        </p:txBody>
      </p:sp>
      <p:sp>
        <p:nvSpPr>
          <p:cNvPr id="12" name="Date Placeholder 11"/>
          <p:cNvSpPr>
            <a:spLocks noGrp="1"/>
          </p:cNvSpPr>
          <p:nvPr>
            <p:ph type="dt" sz="half" idx="2"/>
          </p:nvPr>
        </p:nvSpPr>
        <p:spPr>
          <a:xfrm>
            <a:off x="1364079" y="4644982"/>
            <a:ext cx="2048404" cy="262856"/>
          </a:xfrm>
          <a:prstGeom prst="rect">
            <a:avLst/>
          </a:prstGeom>
        </p:spPr>
        <p:txBody>
          <a:bodyPr vert="horz" lIns="78373" tIns="39187" rIns="78373" bIns="39187" rtlCol="0" anchor="ctr"/>
          <a:lstStyle>
            <a:lvl1pPr algn="l" fontAlgn="auto">
              <a:spcBef>
                <a:spcPts val="0"/>
              </a:spcBef>
              <a:spcAft>
                <a:spcPts val="0"/>
              </a:spcAft>
              <a:defRPr sz="1000" smtClean="0">
                <a:solidFill>
                  <a:srgbClr val="E8E8ED"/>
                </a:solidFill>
                <a:latin typeface="+mn-lt"/>
                <a:ea typeface="+mn-ea"/>
                <a:cs typeface="+mn-cs"/>
              </a:defRPr>
            </a:lvl1pPr>
          </a:lstStyle>
          <a:p>
            <a:pPr>
              <a:defRPr/>
            </a:pPr>
            <a:fld id="{FCDE6C44-5EF8-4005-9D02-6EFEADE0FA54}" type="datetime1">
              <a:rPr lang="en-US" smtClean="0"/>
              <a:t>2/9/2022</a:t>
            </a:fld>
            <a:endParaRPr lang="en-US" dirty="0"/>
          </a:p>
        </p:txBody>
      </p:sp>
      <p:sp>
        <p:nvSpPr>
          <p:cNvPr id="14" name="Footer Placeholder 13"/>
          <p:cNvSpPr>
            <a:spLocks noGrp="1"/>
          </p:cNvSpPr>
          <p:nvPr>
            <p:ph type="ftr" sz="quarter" idx="3"/>
          </p:nvPr>
        </p:nvSpPr>
        <p:spPr>
          <a:xfrm>
            <a:off x="3412483" y="4644982"/>
            <a:ext cx="2779977" cy="262856"/>
          </a:xfrm>
          <a:prstGeom prst="rect">
            <a:avLst/>
          </a:prstGeom>
        </p:spPr>
        <p:txBody>
          <a:bodyPr vert="horz" lIns="78373" tIns="39187" rIns="78373" bIns="39187" rtlCol="0" anchor="ctr"/>
          <a:lstStyle>
            <a:lvl1pPr algn="ctr" fontAlgn="auto">
              <a:spcBef>
                <a:spcPts val="0"/>
              </a:spcBef>
              <a:spcAft>
                <a:spcPts val="0"/>
              </a:spcAft>
              <a:defRPr sz="10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01826" y="76144"/>
            <a:ext cx="414563" cy="4177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95" r:id="rId2"/>
    <p:sldLayoutId id="2147483982" r:id="rId3"/>
    <p:sldLayoutId id="2147483989" r:id="rId4"/>
    <p:sldLayoutId id="2147483983" r:id="rId5"/>
    <p:sldLayoutId id="2147483990" r:id="rId6"/>
    <p:sldLayoutId id="2147483994" r:id="rId7"/>
    <p:sldLayoutId id="2147483991" r:id="rId8"/>
    <p:sldLayoutId id="2147483984" r:id="rId9"/>
    <p:sldLayoutId id="2147483992" r:id="rId10"/>
    <p:sldLayoutId id="2147483985" r:id="rId11"/>
    <p:sldLayoutId id="2147483986" r:id="rId12"/>
    <p:sldLayoutId id="2147483993" r:id="rId13"/>
    <p:sldLayoutId id="2147483987" r:id="rId14"/>
    <p:sldLayoutId id="2147484036" r:id="rId15"/>
    <p:sldLayoutId id="2147484039" r:id="rId16"/>
    <p:sldLayoutId id="2147484040" r:id="rId17"/>
    <p:sldLayoutId id="2147484042" r:id="rId18"/>
    <p:sldLayoutId id="2147484044" r:id="rId19"/>
    <p:sldLayoutId id="2147484050" r:id="rId20"/>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p:titleStyle>
    <p:bodyStyle>
      <a:lvl1pPr marL="247638" indent="-247638" algn="l" rtl="0" eaLnBrk="1" fontAlgn="base" hangingPunct="1">
        <a:spcBef>
          <a:spcPct val="20000"/>
        </a:spcBef>
        <a:spcAft>
          <a:spcPct val="0"/>
        </a:spcAft>
        <a:buClr>
          <a:srgbClr val="1259A9"/>
        </a:buClr>
        <a:buSzPct val="85000"/>
        <a:buFont typeface="Arial" charset="0"/>
        <a:buChar char="•"/>
        <a:defRPr sz="2700" b="0" kern="1200">
          <a:solidFill>
            <a:schemeClr val="tx1"/>
          </a:solidFill>
          <a:latin typeface="Arial"/>
          <a:ea typeface="ＭＳ Ｐゴシック" charset="0"/>
          <a:cs typeface="Arial"/>
        </a:defRPr>
      </a:lvl1pPr>
      <a:lvl2pPr marL="439489" indent="-204097" algn="l" rtl="0" eaLnBrk="1" fontAlgn="base" hangingPunct="1">
        <a:spcBef>
          <a:spcPct val="20000"/>
        </a:spcBef>
        <a:spcAft>
          <a:spcPct val="0"/>
        </a:spcAft>
        <a:buClr>
          <a:srgbClr val="1259A9"/>
        </a:buClr>
        <a:buSzPct val="85000"/>
        <a:buFont typeface="Arial" charset="0"/>
        <a:buChar char="•"/>
        <a:defRPr sz="2600" b="0" kern="1200">
          <a:solidFill>
            <a:schemeClr val="tx1"/>
          </a:solidFill>
          <a:latin typeface="Arial"/>
          <a:ea typeface="ＭＳ Ｐゴシック" charset="0"/>
          <a:cs typeface="Arial"/>
        </a:defRPr>
      </a:lvl2pPr>
      <a:lvl3pPr marL="685766" indent="-216343" algn="l" rtl="0" eaLnBrk="1" fontAlgn="base" hangingPunct="1">
        <a:spcBef>
          <a:spcPct val="20000"/>
        </a:spcBef>
        <a:spcAft>
          <a:spcPct val="0"/>
        </a:spcAft>
        <a:buClr>
          <a:srgbClr val="1259A9"/>
        </a:buClr>
        <a:buSzPct val="90000"/>
        <a:buFont typeface="Arial" charset="0"/>
        <a:buChar char="•"/>
        <a:defRPr sz="2400" b="0" i="1" kern="1200">
          <a:solidFill>
            <a:schemeClr val="tx1"/>
          </a:solidFill>
          <a:latin typeface="Arial"/>
          <a:ea typeface="ＭＳ Ｐゴシック" charset="0"/>
          <a:cs typeface="Arial"/>
        </a:defRPr>
      </a:lvl3pPr>
      <a:lvl4pPr marL="978305" indent="-273490" algn="l" rtl="0" eaLnBrk="1" fontAlgn="base" hangingPunct="1">
        <a:spcBef>
          <a:spcPct val="20000"/>
        </a:spcBef>
        <a:spcAft>
          <a:spcPct val="0"/>
        </a:spcAft>
        <a:buClr>
          <a:srgbClr val="1259A9"/>
        </a:buClr>
        <a:buFont typeface="Arial" charset="0"/>
        <a:buChar char="•"/>
        <a:defRPr sz="2200" b="0" kern="1200">
          <a:solidFill>
            <a:schemeClr val="tx1"/>
          </a:solidFill>
          <a:latin typeface="Arial"/>
          <a:ea typeface="ＭＳ Ｐゴシック" charset="0"/>
          <a:cs typeface="Arial"/>
        </a:defRPr>
      </a:lvl4pPr>
      <a:lvl5pPr marL="1125255" indent="-224507" algn="l" rtl="0" eaLnBrk="1" fontAlgn="base" hangingPunct="1">
        <a:spcBef>
          <a:spcPct val="20000"/>
        </a:spcBef>
        <a:spcAft>
          <a:spcPct val="0"/>
        </a:spcAft>
        <a:buClr>
          <a:srgbClr val="1259A9"/>
        </a:buClr>
        <a:buSzPct val="100000"/>
        <a:buFont typeface="Arial" charset="0"/>
        <a:buChar char="•"/>
        <a:defRPr sz="2100" b="0" i="1" kern="1200">
          <a:solidFill>
            <a:schemeClr val="tx1"/>
          </a:solidFill>
          <a:latin typeface="Arial"/>
          <a:ea typeface="ＭＳ Ｐゴシック" charset="0"/>
          <a:cs typeface="Arial"/>
        </a:defRPr>
      </a:lvl5pPr>
      <a:lvl6pPr marL="117559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6pPr>
      <a:lvl7pPr marL="1332345"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7pPr>
      <a:lvl8pPr marL="1489091"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8pPr>
      <a:lvl9pPr marL="164583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solidFill>
                <a:prstClr val="white"/>
              </a:solidFill>
              <a:cs typeface="Arial"/>
            </a:endParaRPr>
          </a:p>
        </p:txBody>
      </p:sp>
      <p:pic>
        <p:nvPicPr>
          <p:cNvPr id="1027"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a:off x="-1" y="-1047"/>
            <a:ext cx="8787654" cy="526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78373" tIns="39187" rIns="78373" bIns="39187"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8" y="1337138"/>
            <a:ext cx="7754673" cy="328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78373" tIns="39187" rIns="78373" bIns="3918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4621148"/>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lIns="78373" tIns="39187" rIns="78373" bIns="39187" anchor="ctr"/>
          <a:lstStyle/>
          <a:p>
            <a:pPr algn="ctr" fontAlgn="auto">
              <a:spcBef>
                <a:spcPts val="0"/>
              </a:spcBef>
              <a:spcAft>
                <a:spcPts val="0"/>
              </a:spcAft>
              <a:defRPr/>
            </a:pPr>
            <a:endParaRPr lang="en-US" dirty="0">
              <a:solidFill>
                <a:prstClr val="white"/>
              </a:solidFill>
              <a:cs typeface="Arial"/>
            </a:endParaRPr>
          </a:p>
        </p:txBody>
      </p:sp>
      <p:sp>
        <p:nvSpPr>
          <p:cNvPr id="1031" name="TextBox 8"/>
          <p:cNvSpPr txBox="1">
            <a:spLocks noChangeArrowheads="1"/>
          </p:cNvSpPr>
          <p:nvPr/>
        </p:nvSpPr>
        <p:spPr bwMode="auto">
          <a:xfrm>
            <a:off x="5680359" y="4604951"/>
            <a:ext cx="2664145" cy="309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8373" tIns="39187" rIns="78373" bIns="39187"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500" dirty="0">
                <a:solidFill>
                  <a:srgbClr val="EAEAEB"/>
                </a:solidFill>
                <a:cs typeface="Arial" charset="0"/>
              </a:rPr>
              <a:t>SantaBarbaraCA.gov</a:t>
            </a:r>
          </a:p>
        </p:txBody>
      </p:sp>
      <p:sp>
        <p:nvSpPr>
          <p:cNvPr id="10" name="Slide Number Placeholder 9"/>
          <p:cNvSpPr>
            <a:spLocks noGrp="1"/>
          </p:cNvSpPr>
          <p:nvPr>
            <p:ph type="sldNum" sz="quarter" idx="4"/>
          </p:nvPr>
        </p:nvSpPr>
        <p:spPr>
          <a:xfrm>
            <a:off x="585259" y="4639937"/>
            <a:ext cx="772724" cy="262856"/>
          </a:xfrm>
          <a:prstGeom prst="rect">
            <a:avLst/>
          </a:prstGeom>
        </p:spPr>
        <p:txBody>
          <a:bodyPr vert="horz" lIns="78373" tIns="39187" rIns="78373" bIns="39187" rtlCol="0" anchor="ctr"/>
          <a:lstStyle>
            <a:lvl1pPr algn="l" fontAlgn="auto">
              <a:spcBef>
                <a:spcPts val="0"/>
              </a:spcBef>
              <a:spcAft>
                <a:spcPts val="0"/>
              </a:spcAft>
              <a:defRPr sz="1000" smtClean="0">
                <a:solidFill>
                  <a:schemeClr val="tx1">
                    <a:lumMod val="10000"/>
                    <a:lumOff val="90000"/>
                  </a:schemeClr>
                </a:solidFill>
                <a:latin typeface="+mn-lt"/>
                <a:ea typeface="+mn-ea"/>
                <a:cs typeface="+mn-cs"/>
              </a:defRPr>
            </a:lvl1pPr>
          </a:lstStyle>
          <a:p>
            <a:pPr>
              <a:defRPr/>
            </a:pPr>
            <a:fld id="{D0CAFCD8-D9B9-104A-A453-6A80A635530C}" type="slidenum">
              <a:rPr lang="en-US">
                <a:solidFill>
                  <a:prstClr val="black">
                    <a:lumMod val="10000"/>
                    <a:lumOff val="90000"/>
                  </a:prstClr>
                </a:solidFill>
              </a:rPr>
              <a:pPr>
                <a:defRPr/>
              </a:pPr>
              <a:t>‹#›</a:t>
            </a:fld>
            <a:endParaRPr lang="en-US" dirty="0">
              <a:solidFill>
                <a:prstClr val="black">
                  <a:lumMod val="10000"/>
                  <a:lumOff val="90000"/>
                </a:prstClr>
              </a:solidFill>
            </a:endParaRPr>
          </a:p>
        </p:txBody>
      </p:sp>
      <p:sp>
        <p:nvSpPr>
          <p:cNvPr id="12" name="Date Placeholder 11"/>
          <p:cNvSpPr>
            <a:spLocks noGrp="1"/>
          </p:cNvSpPr>
          <p:nvPr>
            <p:ph type="dt" sz="half" idx="2"/>
          </p:nvPr>
        </p:nvSpPr>
        <p:spPr>
          <a:xfrm>
            <a:off x="1364079" y="4639937"/>
            <a:ext cx="2048404" cy="262856"/>
          </a:xfrm>
          <a:prstGeom prst="rect">
            <a:avLst/>
          </a:prstGeom>
        </p:spPr>
        <p:txBody>
          <a:bodyPr vert="horz" lIns="78373" tIns="39187" rIns="78373" bIns="39187" rtlCol="0" anchor="ctr"/>
          <a:lstStyle>
            <a:lvl1pPr algn="l" fontAlgn="auto">
              <a:spcBef>
                <a:spcPts val="0"/>
              </a:spcBef>
              <a:spcAft>
                <a:spcPts val="0"/>
              </a:spcAft>
              <a:defRPr sz="1000" smtClean="0">
                <a:solidFill>
                  <a:srgbClr val="E8E8ED"/>
                </a:solidFill>
                <a:latin typeface="+mn-lt"/>
                <a:ea typeface="+mn-ea"/>
                <a:cs typeface="+mn-cs"/>
              </a:defRPr>
            </a:lvl1pPr>
          </a:lstStyle>
          <a:p>
            <a:pPr>
              <a:defRPr/>
            </a:pPr>
            <a:fld id="{76998C0E-2E10-4C40-BC65-D7C728DF8F85}" type="datetimeFigureOut">
              <a:rPr lang="en-US"/>
              <a:pPr>
                <a:defRPr/>
              </a:pPr>
              <a:t>2/9/2022</a:t>
            </a:fld>
            <a:endParaRPr lang="en-US" dirty="0"/>
          </a:p>
        </p:txBody>
      </p:sp>
      <p:sp>
        <p:nvSpPr>
          <p:cNvPr id="14" name="Footer Placeholder 13"/>
          <p:cNvSpPr>
            <a:spLocks noGrp="1"/>
          </p:cNvSpPr>
          <p:nvPr>
            <p:ph type="ftr" sz="quarter" idx="3"/>
          </p:nvPr>
        </p:nvSpPr>
        <p:spPr>
          <a:xfrm>
            <a:off x="3412483" y="4639937"/>
            <a:ext cx="2779977" cy="262856"/>
          </a:xfrm>
          <a:prstGeom prst="rect">
            <a:avLst/>
          </a:prstGeom>
        </p:spPr>
        <p:txBody>
          <a:bodyPr vert="horz" lIns="78373" tIns="39187" rIns="78373" bIns="39187" rtlCol="0" anchor="ctr"/>
          <a:lstStyle>
            <a:lvl1pPr algn="ctr" fontAlgn="auto">
              <a:spcBef>
                <a:spcPts val="0"/>
              </a:spcBef>
              <a:spcAft>
                <a:spcPts val="0"/>
              </a:spcAft>
              <a:defRPr sz="10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00142" y="76144"/>
            <a:ext cx="414563" cy="417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28615883"/>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016" r:id="rId16"/>
  </p:sldLayoutIdLst>
  <p:transition spd="med">
    <p:fade/>
  </p:transition>
  <p:timing>
    <p:tnLst>
      <p:par>
        <p:cTn id="1" dur="indefinite" restart="never" nodeType="tmRoot"/>
      </p:par>
    </p:tnLst>
  </p:timing>
  <p:hf hdr="0" ftr="0" dt="0"/>
  <p:txStyles>
    <p:titleStyle>
      <a:lvl1pPr algn="l" rtl="0" eaLnBrk="1" fontAlgn="base" hangingPunct="1">
        <a:spcBef>
          <a:spcPct val="0"/>
        </a:spcBef>
        <a:spcAft>
          <a:spcPct val="0"/>
        </a:spcAft>
        <a:defRPr sz="3100" b="1" kern="1200" spc="-86">
          <a:solidFill>
            <a:schemeClr val="tx1"/>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p:titleStyle>
    <p:bodyStyle>
      <a:lvl1pPr marL="247638" indent="-247638" algn="l" rtl="0" eaLnBrk="1" fontAlgn="base" hangingPunct="1">
        <a:spcBef>
          <a:spcPct val="20000"/>
        </a:spcBef>
        <a:spcAft>
          <a:spcPct val="0"/>
        </a:spcAft>
        <a:buClrTx/>
        <a:buSzPct val="85000"/>
        <a:buFont typeface="Arial" charset="0"/>
        <a:buChar char="•"/>
        <a:defRPr sz="2700" b="0" kern="1200">
          <a:solidFill>
            <a:schemeClr val="tx1"/>
          </a:solidFill>
          <a:latin typeface="Arial"/>
          <a:ea typeface="ＭＳ Ｐゴシック" charset="0"/>
          <a:cs typeface="Arial"/>
        </a:defRPr>
      </a:lvl1pPr>
      <a:lvl2pPr marL="439489" indent="-204097" algn="l" rtl="0" eaLnBrk="1" fontAlgn="base" hangingPunct="1">
        <a:spcBef>
          <a:spcPct val="20000"/>
        </a:spcBef>
        <a:spcAft>
          <a:spcPct val="0"/>
        </a:spcAft>
        <a:buClrTx/>
        <a:buSzPct val="85000"/>
        <a:buFont typeface="Arial" charset="0"/>
        <a:buChar char="•"/>
        <a:defRPr sz="2600" b="0" kern="1200">
          <a:solidFill>
            <a:schemeClr val="tx1"/>
          </a:solidFill>
          <a:latin typeface="Arial"/>
          <a:ea typeface="ＭＳ Ｐゴシック" charset="0"/>
          <a:cs typeface="Arial"/>
        </a:defRPr>
      </a:lvl2pPr>
      <a:lvl3pPr marL="685766" indent="-216343" algn="l" rtl="0" eaLnBrk="1" fontAlgn="base" hangingPunct="1">
        <a:spcBef>
          <a:spcPct val="20000"/>
        </a:spcBef>
        <a:spcAft>
          <a:spcPct val="0"/>
        </a:spcAft>
        <a:buClrTx/>
        <a:buSzPct val="90000"/>
        <a:buFont typeface="Arial" charset="0"/>
        <a:buChar char="•"/>
        <a:defRPr sz="2400" b="0" i="1" kern="1200">
          <a:solidFill>
            <a:schemeClr val="tx1"/>
          </a:solidFill>
          <a:latin typeface="Arial"/>
          <a:ea typeface="ＭＳ Ｐゴシック" charset="0"/>
          <a:cs typeface="Arial"/>
        </a:defRPr>
      </a:lvl3pPr>
      <a:lvl4pPr marL="978305" indent="-273490" algn="l" rtl="0" eaLnBrk="1" fontAlgn="base" hangingPunct="1">
        <a:spcBef>
          <a:spcPct val="20000"/>
        </a:spcBef>
        <a:spcAft>
          <a:spcPct val="0"/>
        </a:spcAft>
        <a:buClrTx/>
        <a:buFont typeface="Arial" charset="0"/>
        <a:buChar char="•"/>
        <a:defRPr sz="2200" b="0" kern="1200">
          <a:solidFill>
            <a:schemeClr val="tx1"/>
          </a:solidFill>
          <a:latin typeface="Arial"/>
          <a:ea typeface="ＭＳ Ｐゴシック" charset="0"/>
          <a:cs typeface="Arial"/>
        </a:defRPr>
      </a:lvl4pPr>
      <a:lvl5pPr marL="1125255" indent="-224507" algn="l" rtl="0" eaLnBrk="1" fontAlgn="base" hangingPunct="1">
        <a:spcBef>
          <a:spcPct val="20000"/>
        </a:spcBef>
        <a:spcAft>
          <a:spcPct val="0"/>
        </a:spcAft>
        <a:buClrTx/>
        <a:buSzPct val="100000"/>
        <a:buFont typeface="Arial" charset="0"/>
        <a:buChar char="•"/>
        <a:defRPr sz="2100" b="0" i="1" kern="1200">
          <a:solidFill>
            <a:schemeClr val="tx1"/>
          </a:solidFill>
          <a:latin typeface="Arial"/>
          <a:ea typeface="ＭＳ Ｐゴシック" charset="0"/>
          <a:cs typeface="Arial"/>
        </a:defRPr>
      </a:lvl5pPr>
      <a:lvl6pPr marL="117559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6pPr>
      <a:lvl7pPr marL="1332345"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7pPr>
      <a:lvl8pPr marL="1489091"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8pPr>
      <a:lvl9pPr marL="1645838" indent="-156746" algn="l" defTabSz="783732" rtl="0" eaLnBrk="1" latinLnBrk="0" hangingPunct="1">
        <a:spcBef>
          <a:spcPct val="20000"/>
        </a:spcBef>
        <a:buClr>
          <a:schemeClr val="accent1"/>
        </a:buClr>
        <a:buFont typeface="Arial" pitchFamily="34" charset="0"/>
        <a:buChar char="•"/>
        <a:defRPr sz="1100" kern="1200">
          <a:solidFill>
            <a:schemeClr val="tx1"/>
          </a:solidFill>
          <a:latin typeface="+mn-lt"/>
          <a:ea typeface="+mn-ea"/>
          <a:cs typeface="+mn-cs"/>
        </a:defRPr>
      </a:lvl9pPr>
    </p:bodyStyle>
    <p:otherStyle>
      <a:defPPr>
        <a:defRPr lang="en-US"/>
      </a:defPPr>
      <a:lvl1pPr marL="0" algn="l" defTabSz="783732" rtl="0" eaLnBrk="1" latinLnBrk="0" hangingPunct="1">
        <a:defRPr sz="1500" kern="1200">
          <a:solidFill>
            <a:schemeClr val="tx1"/>
          </a:solidFill>
          <a:latin typeface="+mn-lt"/>
          <a:ea typeface="+mn-ea"/>
          <a:cs typeface="+mn-cs"/>
        </a:defRPr>
      </a:lvl1pPr>
      <a:lvl2pPr marL="391866" algn="l" defTabSz="783732" rtl="0" eaLnBrk="1" latinLnBrk="0" hangingPunct="1">
        <a:defRPr sz="1500" kern="1200">
          <a:solidFill>
            <a:schemeClr val="tx1"/>
          </a:solidFill>
          <a:latin typeface="+mn-lt"/>
          <a:ea typeface="+mn-ea"/>
          <a:cs typeface="+mn-cs"/>
        </a:defRPr>
      </a:lvl2pPr>
      <a:lvl3pPr marL="783732" algn="l" defTabSz="783732" rtl="0" eaLnBrk="1" latinLnBrk="0" hangingPunct="1">
        <a:defRPr sz="1500" kern="1200">
          <a:solidFill>
            <a:schemeClr val="tx1"/>
          </a:solidFill>
          <a:latin typeface="+mn-lt"/>
          <a:ea typeface="+mn-ea"/>
          <a:cs typeface="+mn-cs"/>
        </a:defRPr>
      </a:lvl3pPr>
      <a:lvl4pPr marL="1175598" algn="l" defTabSz="783732" rtl="0" eaLnBrk="1" latinLnBrk="0" hangingPunct="1">
        <a:defRPr sz="1500" kern="1200">
          <a:solidFill>
            <a:schemeClr val="tx1"/>
          </a:solidFill>
          <a:latin typeface="+mn-lt"/>
          <a:ea typeface="+mn-ea"/>
          <a:cs typeface="+mn-cs"/>
        </a:defRPr>
      </a:lvl4pPr>
      <a:lvl5pPr marL="1567464" algn="l" defTabSz="783732" rtl="0" eaLnBrk="1" latinLnBrk="0" hangingPunct="1">
        <a:defRPr sz="1500" kern="1200">
          <a:solidFill>
            <a:schemeClr val="tx1"/>
          </a:solidFill>
          <a:latin typeface="+mn-lt"/>
          <a:ea typeface="+mn-ea"/>
          <a:cs typeface="+mn-cs"/>
        </a:defRPr>
      </a:lvl5pPr>
      <a:lvl6pPr marL="1959331" algn="l" defTabSz="783732" rtl="0" eaLnBrk="1" latinLnBrk="0" hangingPunct="1">
        <a:defRPr sz="1500" kern="1200">
          <a:solidFill>
            <a:schemeClr val="tx1"/>
          </a:solidFill>
          <a:latin typeface="+mn-lt"/>
          <a:ea typeface="+mn-ea"/>
          <a:cs typeface="+mn-cs"/>
        </a:defRPr>
      </a:lvl6pPr>
      <a:lvl7pPr marL="2351197" algn="l" defTabSz="783732" rtl="0" eaLnBrk="1" latinLnBrk="0" hangingPunct="1">
        <a:defRPr sz="1500" kern="1200">
          <a:solidFill>
            <a:schemeClr val="tx1"/>
          </a:solidFill>
          <a:latin typeface="+mn-lt"/>
          <a:ea typeface="+mn-ea"/>
          <a:cs typeface="+mn-cs"/>
        </a:defRPr>
      </a:lvl7pPr>
      <a:lvl8pPr marL="2743063" algn="l" defTabSz="783732" rtl="0" eaLnBrk="1" latinLnBrk="0" hangingPunct="1">
        <a:defRPr sz="1500" kern="1200">
          <a:solidFill>
            <a:schemeClr val="tx1"/>
          </a:solidFill>
          <a:latin typeface="+mn-lt"/>
          <a:ea typeface="+mn-ea"/>
          <a:cs typeface="+mn-cs"/>
        </a:defRPr>
      </a:lvl8pPr>
      <a:lvl9pPr marL="3134929" algn="l" defTabSz="78373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85000" lnSpcReduction="20000"/>
          </a:bodyPr>
          <a:lstStyle/>
          <a:p>
            <a:r>
              <a:rPr lang="en-US" dirty="0" smtClean="0"/>
              <a:t>COMMUNITY FORMATION COMMISION</a:t>
            </a:r>
            <a:endParaRPr lang="en-US" dirty="0"/>
          </a:p>
          <a:p>
            <a:r>
              <a:rPr lang="en-US" dirty="0" smtClean="0"/>
              <a:t>February 9, 2022</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2BB6DA36-3F53-B848-912E-9392F732136F}" type="slidenum">
              <a:rPr lang="en-US" smtClean="0">
                <a:solidFill>
                  <a:prstClr val="black">
                    <a:lumMod val="10000"/>
                    <a:lumOff val="90000"/>
                  </a:prstClr>
                </a:solidFill>
              </a:rPr>
              <a:pPr>
                <a:defRPr/>
              </a:pPr>
              <a:t>1</a:t>
            </a:fld>
            <a:endParaRPr lang="en-US" dirty="0">
              <a:solidFill>
                <a:prstClr val="black">
                  <a:lumMod val="10000"/>
                  <a:lumOff val="90000"/>
                </a:prstClr>
              </a:solidFill>
            </a:endParaRPr>
          </a:p>
        </p:txBody>
      </p:sp>
      <p:sp>
        <p:nvSpPr>
          <p:cNvPr id="5" name="Title 4"/>
          <p:cNvSpPr>
            <a:spLocks noGrp="1"/>
          </p:cNvSpPr>
          <p:nvPr>
            <p:ph type="ctrTitle"/>
          </p:nvPr>
        </p:nvSpPr>
        <p:spPr/>
        <p:txBody>
          <a:bodyPr/>
          <a:lstStyle/>
          <a:p>
            <a:r>
              <a:rPr lang="en-US" dirty="0" smtClean="0"/>
              <a:t>A CONFLICT REVIEW OF THE CFC DRAFT RECOMMENDATION</a:t>
            </a:r>
            <a:endParaRPr lang="en-US" dirty="0"/>
          </a:p>
        </p:txBody>
      </p:sp>
    </p:spTree>
    <p:extLst>
      <p:ext uri="{BB962C8B-B14F-4D97-AF65-F5344CB8AC3E}">
        <p14:creationId xmlns:p14="http://schemas.microsoft.com/office/powerpoint/2010/main" val="345781913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v City of Berkeley</a:t>
            </a:r>
            <a:endParaRPr lang="en-US" dirty="0"/>
          </a:p>
        </p:txBody>
      </p:sp>
      <p:sp>
        <p:nvSpPr>
          <p:cNvPr id="3" name="Content Placeholder 2"/>
          <p:cNvSpPr>
            <a:spLocks noGrp="1"/>
          </p:cNvSpPr>
          <p:nvPr>
            <p:ph idx="1"/>
          </p:nvPr>
        </p:nvSpPr>
        <p:spPr/>
        <p:txBody>
          <a:bodyPr/>
          <a:lstStyle/>
          <a:p>
            <a:pPr marL="0" indent="0">
              <a:buNone/>
            </a:pPr>
            <a:r>
              <a:rPr lang="en-US" sz="2400" dirty="0" smtClean="0"/>
              <a:t>Those recommendations conflict with the City Charter as in the case  </a:t>
            </a:r>
            <a:r>
              <a:rPr lang="en-US" sz="2400" i="1" dirty="0">
                <a:latin typeface="Arial" panose="020B0604020202020204" pitchFamily="34" charset="0"/>
                <a:ea typeface="Calibri" panose="020F0502020204030204" pitchFamily="34" charset="0"/>
              </a:rPr>
              <a:t>Brown v. City of Berkeley</a:t>
            </a:r>
            <a:r>
              <a:rPr lang="en-US" sz="2400" dirty="0">
                <a:latin typeface="Arial" panose="020B0604020202020204" pitchFamily="34" charset="0"/>
                <a:ea typeface="Calibri" panose="020F0502020204030204" pitchFamily="34" charset="0"/>
              </a:rPr>
              <a:t> (1976) 57 Cal.App.3d 223, </a:t>
            </a:r>
            <a:r>
              <a:rPr lang="en-US" sz="2400" dirty="0" smtClean="0">
                <a:latin typeface="Arial" panose="020B0604020202020204" pitchFamily="34" charset="0"/>
                <a:ea typeface="Calibri" panose="020F0502020204030204" pitchFamily="34" charset="0"/>
              </a:rPr>
              <a:t>in which the </a:t>
            </a:r>
            <a:r>
              <a:rPr lang="en-US" sz="2400" dirty="0">
                <a:latin typeface="Arial" panose="020B0604020202020204" pitchFamily="34" charset="0"/>
                <a:ea typeface="Calibri" panose="020F0502020204030204" pitchFamily="34" charset="0"/>
              </a:rPr>
              <a:t>court invalidated provisions of Berkeley’s </a:t>
            </a:r>
            <a:r>
              <a:rPr lang="en-US" sz="2400" dirty="0" smtClean="0">
                <a:latin typeface="Arial" panose="020B0604020202020204" pitchFamily="34" charset="0"/>
                <a:ea typeface="Calibri" panose="020F0502020204030204" pitchFamily="34" charset="0"/>
              </a:rPr>
              <a:t>ordinance because it violated </a:t>
            </a:r>
            <a:r>
              <a:rPr lang="en-US" sz="2400" smtClean="0">
                <a:latin typeface="Arial" panose="020B0604020202020204" pitchFamily="34" charset="0"/>
                <a:ea typeface="Calibri" panose="020F0502020204030204" pitchFamily="34" charset="0"/>
              </a:rPr>
              <a:t>the City Charter, </a:t>
            </a:r>
            <a:r>
              <a:rPr lang="en-US" sz="2400" dirty="0">
                <a:latin typeface="Arial" panose="020B0604020202020204" pitchFamily="34" charset="0"/>
                <a:ea typeface="Calibri" panose="020F0502020204030204" pitchFamily="34" charset="0"/>
              </a:rPr>
              <a:t>where the ordinance empowered a police review commission to intervene in individual disciplinary proceedings against individual police department employees. </a:t>
            </a:r>
            <a:endParaRPr lang="en-US" sz="23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10</a:t>
            </a:fld>
            <a:endParaRPr lang="en-US" dirty="0"/>
          </a:p>
        </p:txBody>
      </p:sp>
    </p:spTree>
    <p:extLst>
      <p:ext uri="{BB962C8B-B14F-4D97-AF65-F5344CB8AC3E}">
        <p14:creationId xmlns:p14="http://schemas.microsoft.com/office/powerpoint/2010/main" val="373751079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a:latin typeface="Arial" panose="020B0604020202020204" pitchFamily="34" charset="0"/>
                <a:ea typeface="Calibri" panose="020F0502020204030204" pitchFamily="34" charset="0"/>
              </a:rPr>
              <a:t>Section 607 of the Charter, </a:t>
            </a:r>
            <a:r>
              <a:rPr lang="en-US" sz="2200" dirty="0" smtClean="0">
                <a:latin typeface="Arial" panose="020B0604020202020204" pitchFamily="34" charset="0"/>
                <a:ea typeface="Calibri" panose="020F0502020204030204" pitchFamily="34" charset="0"/>
              </a:rPr>
              <a:t>-Interference </a:t>
            </a:r>
            <a:r>
              <a:rPr lang="en-US" sz="2200" dirty="0">
                <a:latin typeface="Arial" panose="020B0604020202020204" pitchFamily="34" charset="0"/>
                <a:ea typeface="Calibri" panose="020F0502020204030204" pitchFamily="34" charset="0"/>
              </a:rPr>
              <a:t>with Administrative Service</a:t>
            </a:r>
            <a:endParaRPr lang="en-US" sz="2200" dirty="0"/>
          </a:p>
        </p:txBody>
      </p:sp>
      <p:sp>
        <p:nvSpPr>
          <p:cNvPr id="3" name="Content Placeholder 2"/>
          <p:cNvSpPr>
            <a:spLocks noGrp="1"/>
          </p:cNvSpPr>
          <p:nvPr>
            <p:ph idx="1"/>
          </p:nvPr>
        </p:nvSpPr>
        <p:spPr/>
        <p:txBody>
          <a:bodyPr/>
          <a:lstStyle/>
          <a:p>
            <a:pPr marL="457200" marR="0" indent="0">
              <a:lnSpc>
                <a:spcPct val="115000"/>
              </a:lnSpc>
              <a:spcBef>
                <a:spcPts val="0"/>
              </a:spcBef>
              <a:spcAft>
                <a:spcPts val="0"/>
              </a:spcAft>
              <a:buNone/>
            </a:pPr>
            <a:r>
              <a:rPr lang="en-US" sz="1600" dirty="0">
                <a:latin typeface="Arial" panose="020B0604020202020204" pitchFamily="34" charset="0"/>
                <a:ea typeface="Calibri" panose="020F0502020204030204" pitchFamily="34" charset="0"/>
              </a:rPr>
              <a:t>“Except as otherwise provided in this Charter, </a:t>
            </a:r>
            <a:r>
              <a:rPr lang="en-US" sz="1600" b="1" dirty="0">
                <a:latin typeface="Arial" panose="020B0604020202020204" pitchFamily="34" charset="0"/>
                <a:ea typeface="Calibri" panose="020F0502020204030204" pitchFamily="34" charset="0"/>
              </a:rPr>
              <a:t>neither the Council nor any of its members shall order, directly or indirectly, the appointment</a:t>
            </a:r>
            <a:r>
              <a:rPr lang="en-US" sz="1600" dirty="0">
                <a:latin typeface="Arial" panose="020B0604020202020204" pitchFamily="34" charset="0"/>
                <a:ea typeface="Calibri" panose="020F0502020204030204" pitchFamily="34" charset="0"/>
              </a:rPr>
              <a:t> by the City Administrator, </a:t>
            </a:r>
            <a:r>
              <a:rPr lang="en-US" sz="1600" b="1" dirty="0">
                <a:latin typeface="Arial" panose="020B0604020202020204" pitchFamily="34" charset="0"/>
                <a:ea typeface="Calibri" panose="020F0502020204030204" pitchFamily="34" charset="0"/>
              </a:rPr>
              <a:t>or </a:t>
            </a:r>
            <a:r>
              <a:rPr lang="en-US" sz="1600" dirty="0">
                <a:latin typeface="Arial" panose="020B0604020202020204" pitchFamily="34" charset="0"/>
                <a:ea typeface="Calibri" panose="020F0502020204030204" pitchFamily="34" charset="0"/>
              </a:rPr>
              <a:t>by any of the department heads in the administrative service of the City, </a:t>
            </a:r>
            <a:r>
              <a:rPr lang="en-US" sz="1600" b="1" dirty="0">
                <a:latin typeface="Arial" panose="020B0604020202020204" pitchFamily="34" charset="0"/>
                <a:ea typeface="Calibri" panose="020F0502020204030204" pitchFamily="34" charset="0"/>
              </a:rPr>
              <a:t>of any person to any office or employment, or his removal therefrom</a:t>
            </a:r>
            <a:r>
              <a:rPr lang="en-US" sz="1600" dirty="0">
                <a:latin typeface="Arial" panose="020B0604020202020204" pitchFamily="34" charset="0"/>
                <a:ea typeface="Calibri" panose="020F0502020204030204" pitchFamily="34" charset="0"/>
              </a:rPr>
              <a:t>. Except for the purpose of inquiry, the City Council and its members shall deal with the administrative </a:t>
            </a:r>
            <a:r>
              <a:rPr lang="en-US" sz="1600" b="1" dirty="0">
                <a:latin typeface="Arial" panose="020B0604020202020204" pitchFamily="34" charset="0"/>
                <a:ea typeface="Calibri" panose="020F0502020204030204" pitchFamily="34" charset="0"/>
              </a:rPr>
              <a:t>service under the jurisdiction of the City Administrator solely through the City Administrator</a:t>
            </a:r>
            <a:r>
              <a:rPr lang="en-US" sz="1600" dirty="0">
                <a:latin typeface="Arial" panose="020B0604020202020204" pitchFamily="34" charset="0"/>
                <a:ea typeface="Calibri" panose="020F0502020204030204" pitchFamily="34" charset="0"/>
              </a:rPr>
              <a:t>, and neither the City Council nor any member thereof shall give orders to any subordinate of the City Administrator, either publicly or privately. This section shall not apply to any officer appointed by the City Council or to the members of his department.” (Emphasis Added)</a:t>
            </a:r>
            <a:endParaRPr lang="en-US" sz="16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11</a:t>
            </a:fld>
            <a:endParaRPr lang="en-US" dirty="0"/>
          </a:p>
        </p:txBody>
      </p:sp>
    </p:spTree>
    <p:extLst>
      <p:ext uri="{BB962C8B-B14F-4D97-AF65-F5344CB8AC3E}">
        <p14:creationId xmlns:p14="http://schemas.microsoft.com/office/powerpoint/2010/main" val="6038102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604 of the City Charter</a:t>
            </a:r>
            <a:endParaRPr lang="en-US" dirty="0"/>
          </a:p>
        </p:txBody>
      </p:sp>
      <p:sp>
        <p:nvSpPr>
          <p:cNvPr id="3" name="Content Placeholder 2"/>
          <p:cNvSpPr>
            <a:spLocks noGrp="1"/>
          </p:cNvSpPr>
          <p:nvPr>
            <p:ph idx="1"/>
          </p:nvPr>
        </p:nvSpPr>
        <p:spPr/>
        <p:txBody>
          <a:bodyPr/>
          <a:lstStyle/>
          <a:p>
            <a:pPr marL="0" indent="0">
              <a:buNone/>
            </a:pPr>
            <a:r>
              <a:rPr lang="en-US" sz="1800" dirty="0">
                <a:latin typeface="Arial" panose="020B0604020202020204" pitchFamily="34" charset="0"/>
                <a:ea typeface="Calibri" panose="020F0502020204030204" pitchFamily="34" charset="0"/>
              </a:rPr>
              <a:t>Without limiting the foregoing general grant of powers, responsibilities and duties, subject to the provisions of this Charter, including the civil service provisions thereof, the City Administrator shall have power and be required to: (a) Appoint, and he may promote, demote, suspend or remove all department heads, </a:t>
            </a:r>
            <a:r>
              <a:rPr lang="en-US" sz="1800" b="1" dirty="0">
                <a:latin typeface="Arial" panose="020B0604020202020204" pitchFamily="34" charset="0"/>
                <a:ea typeface="Calibri" panose="020F0502020204030204" pitchFamily="34" charset="0"/>
              </a:rPr>
              <a:t>officers and employees of the City</a:t>
            </a:r>
            <a:r>
              <a:rPr lang="en-US" sz="1800" dirty="0">
                <a:latin typeface="Arial" panose="020B0604020202020204" pitchFamily="34" charset="0"/>
                <a:ea typeface="Calibri" panose="020F0502020204030204" pitchFamily="34" charset="0"/>
              </a:rPr>
              <a:t> except elective officers and those department heads, officers and employees the power of whose appointment is vested by this Charter in the City Council. He may authorize the head of any department or office to appoint or remove subordinates in such department or office.</a:t>
            </a:r>
            <a:endParaRPr lang="en-US" sz="1800" dirty="0">
              <a:latin typeface="+mj-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12</a:t>
            </a:fld>
            <a:endParaRPr lang="en-US" dirty="0"/>
          </a:p>
        </p:txBody>
      </p:sp>
    </p:spTree>
    <p:extLst>
      <p:ext uri="{BB962C8B-B14F-4D97-AF65-F5344CB8AC3E}">
        <p14:creationId xmlns:p14="http://schemas.microsoft.com/office/powerpoint/2010/main" val="328358910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on recommending Discipline</a:t>
            </a:r>
            <a:endParaRPr lang="en-US" dirty="0"/>
          </a:p>
        </p:txBody>
      </p:sp>
      <p:sp>
        <p:nvSpPr>
          <p:cNvPr id="3" name="Content Placeholder 2"/>
          <p:cNvSpPr>
            <a:spLocks noGrp="1"/>
          </p:cNvSpPr>
          <p:nvPr>
            <p:ph idx="1"/>
          </p:nvPr>
        </p:nvSpPr>
        <p:spPr/>
        <p:txBody>
          <a:bodyPr/>
          <a:lstStyle/>
          <a:p>
            <a:r>
              <a:rPr lang="en-US" sz="2400" dirty="0">
                <a:latin typeface="Arial" panose="020B0604020202020204" pitchFamily="34" charset="0"/>
                <a:ea typeface="Calibri" panose="020F0502020204030204" pitchFamily="34" charset="0"/>
              </a:rPr>
              <a:t>These two Charter provisions provide that the City Administrator is tasked </a:t>
            </a:r>
            <a:r>
              <a:rPr lang="en-US" sz="2400" dirty="0" smtClean="0">
                <a:latin typeface="Arial" panose="020B0604020202020204" pitchFamily="34" charset="0"/>
                <a:ea typeface="Calibri" panose="020F0502020204030204" pitchFamily="34" charset="0"/>
              </a:rPr>
              <a:t>with </a:t>
            </a:r>
            <a:r>
              <a:rPr lang="en-US" sz="2400" dirty="0">
                <a:latin typeface="Arial" panose="020B0604020202020204" pitchFamily="34" charset="0"/>
                <a:ea typeface="Calibri" panose="020F0502020204030204" pitchFamily="34" charset="0"/>
              </a:rPr>
              <a:t>appointing or removing employees of the City</a:t>
            </a:r>
            <a:r>
              <a:rPr lang="en-US" sz="2400" dirty="0" smtClean="0">
                <a:latin typeface="Arial" panose="020B0604020202020204" pitchFamily="34" charset="0"/>
                <a:ea typeface="Calibri" panose="020F0502020204030204" pitchFamily="34" charset="0"/>
              </a:rPr>
              <a:t>.</a:t>
            </a:r>
          </a:p>
          <a:p>
            <a:r>
              <a:rPr lang="en-US" sz="2400" dirty="0" smtClean="0">
                <a:latin typeface="Arial" panose="020B0604020202020204" pitchFamily="34" charset="0"/>
                <a:ea typeface="Calibri" panose="020F0502020204030204" pitchFamily="34" charset="0"/>
              </a:rPr>
              <a:t>If Council can’t do it, then can’t be delegated to a lesser body </a:t>
            </a:r>
            <a:endParaRPr lang="en-US" sz="2400" dirty="0">
              <a:latin typeface="+mj-lt"/>
            </a:endParaRPr>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13</a:t>
            </a:fld>
            <a:endParaRPr lang="en-US" dirty="0"/>
          </a:p>
        </p:txBody>
      </p:sp>
    </p:spTree>
    <p:extLst>
      <p:ext uri="{BB962C8B-B14F-4D97-AF65-F5344CB8AC3E}">
        <p14:creationId xmlns:p14="http://schemas.microsoft.com/office/powerpoint/2010/main" val="9939761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83" y="469058"/>
            <a:ext cx="7753148" cy="669712"/>
          </a:xfrm>
        </p:spPr>
        <p:txBody>
          <a:bodyPr/>
          <a:lstStyle/>
          <a:p>
            <a:r>
              <a:rPr lang="en-US" dirty="0" smtClean="0"/>
              <a:t>Non-Conflict Issue</a:t>
            </a:r>
            <a:endParaRPr lang="en-US" dirty="0"/>
          </a:p>
        </p:txBody>
      </p:sp>
      <p:sp>
        <p:nvSpPr>
          <p:cNvPr id="3" name="Content Placeholder 2"/>
          <p:cNvSpPr>
            <a:spLocks noGrp="1"/>
          </p:cNvSpPr>
          <p:nvPr>
            <p:ph idx="1"/>
          </p:nvPr>
        </p:nvSpPr>
        <p:spPr>
          <a:xfrm>
            <a:off x="586783" y="1138770"/>
            <a:ext cx="7754673" cy="3287988"/>
          </a:xfrm>
        </p:spPr>
        <p:txBody>
          <a:bodyPr/>
          <a:lstStyle/>
          <a:p>
            <a:pPr marL="0" marR="0">
              <a:lnSpc>
                <a:spcPct val="115000"/>
              </a:lnSpc>
              <a:spcBef>
                <a:spcPts val="0"/>
              </a:spcBef>
              <a:spcAft>
                <a:spcPts val="0"/>
              </a:spcAft>
            </a:pPr>
            <a:r>
              <a:rPr lang="en-US" sz="2000" dirty="0" smtClean="0">
                <a:latin typeface="Arial" panose="020B0604020202020204" pitchFamily="34" charset="0"/>
                <a:ea typeface="Calibri" panose="020F0502020204030204" pitchFamily="34" charset="0"/>
              </a:rPr>
              <a:t>Section E under Investigations provides </a:t>
            </a:r>
            <a:r>
              <a:rPr lang="en-US" sz="2000" dirty="0">
                <a:latin typeface="Arial" panose="020B0604020202020204" pitchFamily="34" charset="0"/>
                <a:ea typeface="Calibri" panose="020F0502020204030204" pitchFamily="34" charset="0"/>
              </a:rPr>
              <a:t>in part:</a:t>
            </a:r>
          </a:p>
          <a:p>
            <a:pPr marL="209562" marR="0" indent="0">
              <a:lnSpc>
                <a:spcPct val="115000"/>
              </a:lnSpc>
              <a:spcBef>
                <a:spcPts val="0"/>
              </a:spcBef>
              <a:spcAft>
                <a:spcPts val="0"/>
              </a:spcAft>
              <a:buNone/>
            </a:pPr>
            <a:r>
              <a:rPr lang="en-US" sz="2000" dirty="0" smtClean="0">
                <a:latin typeface="Arial" panose="020B0604020202020204" pitchFamily="34" charset="0"/>
                <a:ea typeface="Calibri" panose="020F0502020204030204" pitchFamily="34" charset="0"/>
              </a:rPr>
              <a:t>	“</a:t>
            </a:r>
            <a:r>
              <a:rPr lang="en-US" sz="2000" dirty="0">
                <a:latin typeface="Arial" panose="020B0604020202020204" pitchFamily="34" charset="0"/>
                <a:ea typeface="Calibri" panose="020F0502020204030204" pitchFamily="34" charset="0"/>
              </a:rPr>
              <a:t>If the investigation is deemed deficient after returning for </a:t>
            </a:r>
            <a:r>
              <a:rPr lang="en-US" sz="2000" dirty="0" smtClean="0">
                <a:latin typeface="Arial" panose="020B0604020202020204" pitchFamily="34" charset="0"/>
                <a:ea typeface="Calibri" panose="020F0502020204030204" pitchFamily="34" charset="0"/>
              </a:rPr>
              <a:t>	the </a:t>
            </a:r>
            <a:r>
              <a:rPr lang="en-US" sz="2000" dirty="0">
                <a:latin typeface="Arial" panose="020B0604020202020204" pitchFamily="34" charset="0"/>
                <a:ea typeface="Calibri" panose="020F0502020204030204" pitchFamily="34" charset="0"/>
              </a:rPr>
              <a:t>second time, the DPO can refer the matter to the COB.  </a:t>
            </a:r>
            <a:r>
              <a:rPr lang="en-US" sz="2000" dirty="0" smtClean="0">
                <a:latin typeface="Arial" panose="020B0604020202020204" pitchFamily="34" charset="0"/>
                <a:ea typeface="Calibri" panose="020F0502020204030204" pitchFamily="34" charset="0"/>
              </a:rPr>
              <a:t>	Upon </a:t>
            </a:r>
            <a:r>
              <a:rPr lang="en-US" sz="2000" dirty="0">
                <a:latin typeface="Arial" panose="020B0604020202020204" pitchFamily="34" charset="0"/>
                <a:ea typeface="Calibri" panose="020F0502020204030204" pitchFamily="34" charset="0"/>
              </a:rPr>
              <a:t>review, the COB can, upon a two-thirds, majority </a:t>
            </a:r>
            <a:r>
              <a:rPr lang="en-US" sz="2000" dirty="0" smtClean="0">
                <a:latin typeface="Arial" panose="020B0604020202020204" pitchFamily="34" charset="0"/>
                <a:ea typeface="Calibri" panose="020F0502020204030204" pitchFamily="34" charset="0"/>
              </a:rPr>
              <a:t>	vote</a:t>
            </a:r>
            <a:r>
              <a:rPr lang="en-US" sz="2000" dirty="0">
                <a:latin typeface="Arial" panose="020B0604020202020204" pitchFamily="34" charset="0"/>
                <a:ea typeface="Calibri" panose="020F0502020204030204" pitchFamily="34" charset="0"/>
              </a:rPr>
              <a:t>, direct the DPO to work with the City Administrator’s </a:t>
            </a:r>
            <a:r>
              <a:rPr lang="en-US" sz="2000" dirty="0" smtClean="0">
                <a:latin typeface="Arial" panose="020B0604020202020204" pitchFamily="34" charset="0"/>
                <a:ea typeface="Calibri" panose="020F0502020204030204" pitchFamily="34" charset="0"/>
              </a:rPr>
              <a:t>	Office </a:t>
            </a:r>
            <a:r>
              <a:rPr lang="en-US" sz="2000" dirty="0">
                <a:latin typeface="Arial" panose="020B0604020202020204" pitchFamily="34" charset="0"/>
                <a:ea typeface="Calibri" panose="020F0502020204030204" pitchFamily="34" charset="0"/>
              </a:rPr>
              <a:t>to contract with an independent investigator to </a:t>
            </a:r>
            <a:r>
              <a:rPr lang="en-US" sz="2000" dirty="0" smtClean="0">
                <a:latin typeface="Arial" panose="020B0604020202020204" pitchFamily="34" charset="0"/>
                <a:ea typeface="Calibri" panose="020F0502020204030204" pitchFamily="34" charset="0"/>
              </a:rPr>
              <a:t>	conduct </a:t>
            </a:r>
            <a:r>
              <a:rPr lang="en-US" sz="2000" dirty="0">
                <a:latin typeface="Arial" panose="020B0604020202020204" pitchFamily="34" charset="0"/>
                <a:ea typeface="Calibri" panose="020F0502020204030204" pitchFamily="34" charset="0"/>
              </a:rPr>
              <a:t>an independent investigation.”</a:t>
            </a:r>
          </a:p>
          <a:p>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14</a:t>
            </a:fld>
            <a:endParaRPr lang="en-US" dirty="0"/>
          </a:p>
        </p:txBody>
      </p:sp>
    </p:spTree>
    <p:extLst>
      <p:ext uri="{BB962C8B-B14F-4D97-AF65-F5344CB8AC3E}">
        <p14:creationId xmlns:p14="http://schemas.microsoft.com/office/powerpoint/2010/main" val="109107133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POBR one year Statute of limitations</a:t>
            </a:r>
            <a:endParaRPr lang="en-US" dirty="0"/>
          </a:p>
        </p:txBody>
      </p:sp>
      <p:sp>
        <p:nvSpPr>
          <p:cNvPr id="3" name="Content Placeholder 2"/>
          <p:cNvSpPr>
            <a:spLocks noGrp="1"/>
          </p:cNvSpPr>
          <p:nvPr>
            <p:ph idx="1"/>
          </p:nvPr>
        </p:nvSpPr>
        <p:spPr>
          <a:xfrm>
            <a:off x="669073" y="1337138"/>
            <a:ext cx="7670858" cy="3019272"/>
          </a:xfrm>
        </p:spPr>
        <p:txBody>
          <a:bodyPr/>
          <a:lstStyle/>
          <a:p>
            <a:r>
              <a:rPr lang="en-US" sz="2400" dirty="0">
                <a:solidFill>
                  <a:srgbClr val="000000"/>
                </a:solidFill>
                <a:latin typeface="Source Sans Pro"/>
              </a:rPr>
              <a:t> </a:t>
            </a:r>
            <a:r>
              <a:rPr lang="en-US" sz="2400" dirty="0" smtClean="0">
                <a:solidFill>
                  <a:srgbClr val="000000"/>
                </a:solidFill>
                <a:latin typeface="Source Sans Pro"/>
              </a:rPr>
              <a:t>Gov. Code §3304(d</a:t>
            </a:r>
            <a:r>
              <a:rPr lang="en-US" sz="2400" dirty="0">
                <a:solidFill>
                  <a:srgbClr val="000000"/>
                </a:solidFill>
                <a:latin typeface="Source Sans Pro"/>
              </a:rPr>
              <a:t>) provides a one-year statute of limitations for bringing a disciplinary action (or denying a promotion on grounds other than merit) against any public safety officer covered by POBR. The one-year period for recommending discipline begins from the agency’s discovery of the alleged misconduct by a person authorized to initiate an investigation.</a:t>
            </a:r>
            <a:endParaRPr lang="en-US" sz="2400" dirty="0" smtClean="0"/>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15</a:t>
            </a:fld>
            <a:endParaRPr lang="en-US" dirty="0"/>
          </a:p>
        </p:txBody>
      </p:sp>
    </p:spTree>
    <p:extLst>
      <p:ext uri="{BB962C8B-B14F-4D97-AF65-F5344CB8AC3E}">
        <p14:creationId xmlns:p14="http://schemas.microsoft.com/office/powerpoint/2010/main" val="49548020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Fire &amp; Police Commission </a:t>
            </a:r>
            <a:endParaRPr lang="en-US" dirty="0"/>
          </a:p>
        </p:txBody>
      </p:sp>
      <p:sp>
        <p:nvSpPr>
          <p:cNvPr id="3" name="Content Placeholder 2"/>
          <p:cNvSpPr>
            <a:spLocks noGrp="1"/>
          </p:cNvSpPr>
          <p:nvPr>
            <p:ph idx="1"/>
          </p:nvPr>
        </p:nvSpPr>
        <p:spPr/>
        <p:txBody>
          <a:bodyPr/>
          <a:lstStyle/>
          <a:p>
            <a:pPr marL="0" indent="0">
              <a:buNone/>
            </a:pPr>
            <a:r>
              <a:rPr lang="en-US" sz="1400" dirty="0"/>
              <a:t>Section </a:t>
            </a:r>
            <a:r>
              <a:rPr lang="en-US" sz="1400" dirty="0" smtClean="0"/>
              <a:t>816 of the City outlines the powers and duties of the Fire Police Commission  </a:t>
            </a:r>
          </a:p>
          <a:p>
            <a:pPr marL="0" indent="0">
              <a:buNone/>
            </a:pPr>
            <a:endParaRPr lang="en-US" sz="1400" dirty="0" smtClean="0"/>
          </a:p>
          <a:p>
            <a:pPr marL="342900" indent="-342900">
              <a:buAutoNum type="alphaLcParenBoth"/>
            </a:pPr>
            <a:r>
              <a:rPr lang="en-US" sz="1400" dirty="0" smtClean="0"/>
              <a:t>Act in an </a:t>
            </a:r>
            <a:r>
              <a:rPr lang="en-US" sz="1400" i="1" dirty="0" smtClean="0"/>
              <a:t>advisory capacity </a:t>
            </a:r>
            <a:r>
              <a:rPr lang="en-US" sz="1400" dirty="0" smtClean="0"/>
              <a:t>to the City Council and City Administrator in all matters relating to efficient and adequate Fire and Police protection for the City of Santa Barbara. </a:t>
            </a:r>
          </a:p>
          <a:p>
            <a:pPr marL="342900" indent="-342900">
              <a:buAutoNum type="alphaLcParenBoth"/>
            </a:pPr>
            <a:r>
              <a:rPr lang="en-US" sz="1400" i="1" dirty="0" smtClean="0"/>
              <a:t>Recommend</a:t>
            </a:r>
            <a:r>
              <a:rPr lang="en-US" sz="1400" dirty="0" smtClean="0"/>
              <a:t> </a:t>
            </a:r>
            <a:r>
              <a:rPr lang="en-US" sz="1400" dirty="0"/>
              <a:t>to the City Council and City Administrator rules and </a:t>
            </a:r>
            <a:r>
              <a:rPr lang="en-US" sz="1400" dirty="0" smtClean="0"/>
              <a:t>	regulations </a:t>
            </a:r>
            <a:r>
              <a:rPr lang="en-US" sz="1400" dirty="0"/>
              <a:t>concerning the operation and conduct of the Fire and Police </a:t>
            </a:r>
            <a:r>
              <a:rPr lang="en-US" sz="1400" dirty="0" smtClean="0"/>
              <a:t>Departments</a:t>
            </a:r>
            <a:r>
              <a:rPr lang="en-US" sz="1400" dirty="0"/>
              <a:t>. </a:t>
            </a:r>
            <a:endParaRPr lang="en-US" sz="1400" dirty="0" smtClean="0"/>
          </a:p>
          <a:p>
            <a:pPr marL="342900" indent="-342900">
              <a:buAutoNum type="alphaLcParenBoth"/>
            </a:pPr>
            <a:r>
              <a:rPr lang="en-US" sz="1400" dirty="0" smtClean="0"/>
              <a:t>Consider </a:t>
            </a:r>
            <a:r>
              <a:rPr lang="en-US" sz="1400" dirty="0"/>
              <a:t>with the Chiefs of the respective Fire and Police </a:t>
            </a:r>
            <a:r>
              <a:rPr lang="en-US" sz="1400" dirty="0" smtClean="0"/>
              <a:t>Departments </a:t>
            </a:r>
            <a:r>
              <a:rPr lang="en-US" sz="1400" dirty="0"/>
              <a:t>an annual budget of such </a:t>
            </a:r>
            <a:r>
              <a:rPr lang="en-US" sz="1400" dirty="0" smtClean="0"/>
              <a:t>Departments </a:t>
            </a:r>
            <a:r>
              <a:rPr lang="en-US" sz="1400" dirty="0"/>
              <a:t>and </a:t>
            </a:r>
            <a:r>
              <a:rPr lang="en-US" sz="1400" i="1" dirty="0"/>
              <a:t>make recommendations </a:t>
            </a:r>
            <a:r>
              <a:rPr lang="en-US" sz="1400" dirty="0" smtClean="0"/>
              <a:t>with </a:t>
            </a:r>
            <a:r>
              <a:rPr lang="en-US" sz="1400" dirty="0"/>
              <a:t>respect thereto to the City Council and City </a:t>
            </a:r>
            <a:r>
              <a:rPr lang="en-US" sz="1400" dirty="0" smtClean="0"/>
              <a:t>Administrator </a:t>
            </a:r>
          </a:p>
          <a:p>
            <a:pPr marL="342900" indent="-342900">
              <a:buAutoNum type="alphaLcParenBoth"/>
            </a:pPr>
            <a:r>
              <a:rPr lang="en-US" sz="1400" i="1" dirty="0" smtClean="0"/>
              <a:t>Recommend</a:t>
            </a:r>
            <a:r>
              <a:rPr lang="en-US" sz="1400" dirty="0" smtClean="0"/>
              <a:t> </a:t>
            </a:r>
            <a:r>
              <a:rPr lang="en-US" sz="1400" dirty="0"/>
              <a:t>to the </a:t>
            </a:r>
            <a:r>
              <a:rPr lang="en-US" sz="1400" dirty="0" smtClean="0"/>
              <a:t>City </a:t>
            </a:r>
            <a:r>
              <a:rPr lang="en-US" sz="1400" dirty="0"/>
              <a:t>Administrator and City Council appointments to the offices of Fire Chief and </a:t>
            </a:r>
            <a:r>
              <a:rPr lang="en-US" sz="1400" dirty="0" smtClean="0"/>
              <a:t>Chief </a:t>
            </a:r>
            <a:r>
              <a:rPr lang="en-US" sz="1400" dirty="0"/>
              <a:t>of Police</a:t>
            </a:r>
            <a:r>
              <a:rPr lang="en-US" sz="1400" dirty="0" smtClean="0"/>
              <a:t>.</a:t>
            </a:r>
          </a:p>
          <a:p>
            <a:pPr marL="342900" indent="-342900">
              <a:buAutoNum type="alphaLcParenBoth"/>
            </a:pPr>
            <a:r>
              <a:rPr lang="en-US" sz="1400" dirty="0" smtClean="0"/>
              <a:t>Exercise </a:t>
            </a:r>
            <a:r>
              <a:rPr lang="en-US" sz="1400" dirty="0"/>
              <a:t>such other functions, powers and duties not inconsistent </a:t>
            </a:r>
            <a:r>
              <a:rPr lang="en-US" sz="1400" dirty="0" smtClean="0"/>
              <a:t>with </a:t>
            </a:r>
            <a:r>
              <a:rPr lang="en-US" sz="1400" dirty="0"/>
              <a:t>this Charter as may be </a:t>
            </a:r>
            <a:r>
              <a:rPr lang="en-US" sz="1400" dirty="0" smtClean="0"/>
              <a:t>prescribed </a:t>
            </a:r>
            <a:r>
              <a:rPr lang="en-US" sz="1400" dirty="0"/>
              <a:t>by ordinance.</a:t>
            </a:r>
            <a:endParaRPr lang="en-US" sz="1400" i="1"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16</a:t>
            </a:fld>
            <a:endParaRPr lang="en-US" dirty="0"/>
          </a:p>
        </p:txBody>
      </p:sp>
    </p:spTree>
    <p:extLst>
      <p:ext uri="{BB962C8B-B14F-4D97-AF65-F5344CB8AC3E}">
        <p14:creationId xmlns:p14="http://schemas.microsoft.com/office/powerpoint/2010/main" val="105760948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1"/>
          </p:nvPr>
        </p:nvSpPr>
        <p:spPr/>
        <p:txBody>
          <a:bodyPr/>
          <a:lstStyle/>
          <a:p>
            <a:fld id="{B8C37AB6-02B5-449C-AECE-CB2904517294}" type="slidenum">
              <a:rPr lang="en-US"/>
              <a:pPr/>
              <a:t>17</a:t>
            </a:fld>
            <a:endParaRPr lang="en-US" dirty="0"/>
          </a:p>
        </p:txBody>
      </p:sp>
      <p:sp>
        <p:nvSpPr>
          <p:cNvPr id="239622" name="Text Box 6"/>
          <p:cNvSpPr txBox="1">
            <a:spLocks noChangeArrowheads="1"/>
          </p:cNvSpPr>
          <p:nvPr/>
        </p:nvSpPr>
        <p:spPr bwMode="auto">
          <a:xfrm>
            <a:off x="3182584" y="2194277"/>
            <a:ext cx="2578276" cy="491225"/>
          </a:xfrm>
          <a:prstGeom prst="rect">
            <a:avLst/>
          </a:prstGeom>
          <a:noFill/>
          <a:ln w="9525">
            <a:noFill/>
            <a:miter lim="800000"/>
            <a:headEnd/>
            <a:tailEnd/>
          </a:ln>
          <a:effectLst/>
        </p:spPr>
        <p:txBody>
          <a:bodyPr>
            <a:spAutoFit/>
          </a:bodyPr>
          <a:lstStyle/>
          <a:p>
            <a:r>
              <a:rPr lang="en-US" sz="2592" b="1" dirty="0">
                <a:solidFill>
                  <a:srgbClr val="1A3B85"/>
                </a:solidFill>
              </a:rPr>
              <a:t>QUESTIONS?</a:t>
            </a:r>
          </a:p>
        </p:txBody>
      </p:sp>
    </p:spTree>
    <p:extLst>
      <p:ext uri="{BB962C8B-B14F-4D97-AF65-F5344CB8AC3E}">
        <p14:creationId xmlns:p14="http://schemas.microsoft.com/office/powerpoint/2010/main" val="27116857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1259A9"/>
                </a:solidFill>
              </a:rPr>
              <a:t>Incredible Achievement </a:t>
            </a:r>
            <a:endParaRPr lang="en-US" dirty="0">
              <a:solidFill>
                <a:srgbClr val="1259A9"/>
              </a:solidFill>
            </a:endParaRPr>
          </a:p>
        </p:txBody>
      </p:sp>
      <p:sp>
        <p:nvSpPr>
          <p:cNvPr id="3" name="Content Placeholder 2"/>
          <p:cNvSpPr>
            <a:spLocks noGrp="1"/>
          </p:cNvSpPr>
          <p:nvPr>
            <p:ph idx="1"/>
          </p:nvPr>
        </p:nvSpPr>
        <p:spPr/>
        <p:txBody>
          <a:bodyPr/>
          <a:lstStyle/>
          <a:p>
            <a:r>
              <a:rPr lang="en-US" sz="2400" smtClean="0">
                <a:latin typeface="Arial" panose="020B0604020202020204" pitchFamily="34" charset="0"/>
                <a:ea typeface="Calibri" panose="020F0502020204030204" pitchFamily="34" charset="0"/>
              </a:rPr>
              <a:t>Community </a:t>
            </a:r>
            <a:r>
              <a:rPr lang="en-US" sz="2400" dirty="0">
                <a:latin typeface="Arial" panose="020B0604020202020204" pitchFamily="34" charset="0"/>
                <a:ea typeface="Calibri" panose="020F0502020204030204" pitchFamily="34" charset="0"/>
              </a:rPr>
              <a:t>Formation Commission (CFC) held its first meeting on March 17, </a:t>
            </a:r>
            <a:r>
              <a:rPr lang="en-US" sz="2400" dirty="0" smtClean="0">
                <a:latin typeface="Arial" panose="020B0604020202020204" pitchFamily="34" charset="0"/>
                <a:ea typeface="Calibri" panose="020F0502020204030204" pitchFamily="34" charset="0"/>
              </a:rPr>
              <a:t>2021</a:t>
            </a:r>
            <a:endParaRPr lang="en-US" sz="2400" dirty="0">
              <a:latin typeface="Arial" panose="020B0604020202020204" pitchFamily="34" charset="0"/>
              <a:ea typeface="Calibri" panose="020F0502020204030204" pitchFamily="34" charset="0"/>
            </a:endParaRPr>
          </a:p>
          <a:p>
            <a:r>
              <a:rPr lang="en-US" sz="2400" dirty="0" smtClean="0">
                <a:latin typeface="Arial" panose="020B0604020202020204" pitchFamily="34" charset="0"/>
              </a:rPr>
              <a:t>In less than a year </a:t>
            </a:r>
            <a:r>
              <a:rPr lang="en-US" sz="2400" dirty="0">
                <a:latin typeface="Arial" panose="020B0604020202020204" pitchFamily="34" charset="0"/>
                <a:ea typeface="Calibri" panose="020F0502020204030204" pitchFamily="34" charset="0"/>
              </a:rPr>
              <a:t>the CFC has produced a Draft Recommendation for Civilian Oversight in Santa </a:t>
            </a:r>
            <a:r>
              <a:rPr lang="en-US" sz="2400" dirty="0" smtClean="0">
                <a:latin typeface="Arial" panose="020B0604020202020204" pitchFamily="34" charset="0"/>
                <a:ea typeface="Calibri" panose="020F0502020204030204" pitchFamily="34" charset="0"/>
              </a:rPr>
              <a:t>Barbara</a:t>
            </a:r>
          </a:p>
          <a:p>
            <a:r>
              <a:rPr lang="en-US" sz="2400" dirty="0" smtClean="0">
                <a:latin typeface="Arial" panose="020B0604020202020204" pitchFamily="34" charset="0"/>
                <a:ea typeface="Calibri" panose="020F0502020204030204" pitchFamily="34" charset="0"/>
              </a:rPr>
              <a:t>The City Attorney’s Office Review only spots conflict </a:t>
            </a:r>
            <a:r>
              <a:rPr lang="en-US" sz="2400" dirty="0">
                <a:latin typeface="Arial" panose="020B0604020202020204" pitchFamily="34" charset="0"/>
                <a:ea typeface="Calibri" panose="020F0502020204030204" pitchFamily="34" charset="0"/>
              </a:rPr>
              <a:t>issues and does not provide an evaluation of </a:t>
            </a:r>
            <a:r>
              <a:rPr lang="en-US" sz="2400" dirty="0" smtClean="0">
                <a:latin typeface="Arial" panose="020B0604020202020204" pitchFamily="34" charset="0"/>
                <a:ea typeface="Calibri" panose="020F0502020204030204" pitchFamily="34" charset="0"/>
              </a:rPr>
              <a:t>the Draft Recommendation</a:t>
            </a:r>
            <a:endParaRPr lang="en-US" sz="24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2</a:t>
            </a:fld>
            <a:endParaRPr lang="en-US" dirty="0">
              <a:solidFill>
                <a:prstClr val="black">
                  <a:lumMod val="10000"/>
                  <a:lumOff val="90000"/>
                </a:prstClr>
              </a:solidFill>
            </a:endParaRPr>
          </a:p>
        </p:txBody>
      </p:sp>
    </p:spTree>
    <p:extLst>
      <p:ext uri="{BB962C8B-B14F-4D97-AF65-F5344CB8AC3E}">
        <p14:creationId xmlns:p14="http://schemas.microsoft.com/office/powerpoint/2010/main" val="388147112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A Brown Act Issue</a:t>
            </a:r>
            <a:endParaRPr lang="en-US" dirty="0">
              <a:solidFill>
                <a:srgbClr val="1259A9"/>
              </a:solidFill>
            </a:endParaRPr>
          </a:p>
        </p:txBody>
      </p:sp>
      <p:sp>
        <p:nvSpPr>
          <p:cNvPr id="3" name="Content Placeholder 2"/>
          <p:cNvSpPr>
            <a:spLocks noGrp="1"/>
          </p:cNvSpPr>
          <p:nvPr>
            <p:ph idx="1"/>
          </p:nvPr>
        </p:nvSpPr>
        <p:spPr/>
        <p:txBody>
          <a:bodyPr/>
          <a:lstStyle/>
          <a:p>
            <a:r>
              <a:rPr lang="en-US" sz="2400" dirty="0">
                <a:latin typeface="Arial" panose="020B0604020202020204" pitchFamily="34" charset="0"/>
                <a:ea typeface="Calibri" panose="020F0502020204030204" pitchFamily="34" charset="0"/>
              </a:rPr>
              <a:t>Section V of the Draft Recommendation provides that the “Board will meet in a closed session when discussing or reviewing the details or case files of open or closed complaint investigations to the </a:t>
            </a:r>
            <a:r>
              <a:rPr lang="en-US" sz="2400" b="1" dirty="0" smtClean="0">
                <a:latin typeface="Arial" panose="020B0604020202020204" pitchFamily="34" charset="0"/>
                <a:ea typeface="Calibri" panose="020F0502020204030204" pitchFamily="34" charset="0"/>
              </a:rPr>
              <a:t>extent by permitted by </a:t>
            </a:r>
            <a:r>
              <a:rPr lang="en-US" sz="2400" b="1" dirty="0">
                <a:latin typeface="Arial" panose="020B0604020202020204" pitchFamily="34" charset="0"/>
                <a:ea typeface="Calibri" panose="020F0502020204030204" pitchFamily="34" charset="0"/>
              </a:rPr>
              <a:t>law</a:t>
            </a:r>
            <a:r>
              <a:rPr lang="en-US" sz="2400" dirty="0">
                <a:latin typeface="Arial" panose="020B0604020202020204" pitchFamily="34" charset="0"/>
                <a:ea typeface="Calibri" panose="020F0502020204030204" pitchFamily="34" charset="0"/>
              </a:rPr>
              <a:t>.” </a:t>
            </a:r>
            <a:endParaRPr lang="en-US" sz="2400" dirty="0" smtClean="0">
              <a:latin typeface="Arial" panose="020B0604020202020204" pitchFamily="34" charset="0"/>
              <a:ea typeface="Calibri" panose="020F0502020204030204" pitchFamily="34" charset="0"/>
            </a:endParaRPr>
          </a:p>
          <a:p>
            <a:r>
              <a:rPr lang="en-US" sz="2400" dirty="0" smtClean="0">
                <a:latin typeface="Arial" panose="020B0604020202020204" pitchFamily="34" charset="0"/>
                <a:ea typeface="Calibri" panose="020F0502020204030204" pitchFamily="34" charset="0"/>
              </a:rPr>
              <a:t>Most </a:t>
            </a:r>
            <a:r>
              <a:rPr lang="en-US" sz="2400" dirty="0">
                <a:latin typeface="Arial" panose="020B0604020202020204" pitchFamily="34" charset="0"/>
                <a:ea typeface="Calibri" panose="020F0502020204030204" pitchFamily="34" charset="0"/>
              </a:rPr>
              <a:t>common closed session topics are Litigation, Real Estate Negotiations, Personnel Matters, and Labor Negotiations</a:t>
            </a:r>
            <a:endParaRPr lang="en-US" sz="23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3</a:t>
            </a:fld>
            <a:endParaRPr lang="en-US" dirty="0">
              <a:solidFill>
                <a:prstClr val="black">
                  <a:lumMod val="10000"/>
                  <a:lumOff val="90000"/>
                </a:prstClr>
              </a:solidFill>
            </a:endParaRPr>
          </a:p>
        </p:txBody>
      </p:sp>
    </p:spTree>
    <p:extLst>
      <p:ext uri="{BB962C8B-B14F-4D97-AF65-F5344CB8AC3E}">
        <p14:creationId xmlns:p14="http://schemas.microsoft.com/office/powerpoint/2010/main" val="209261266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1259A9"/>
                </a:solidFill>
              </a:rPr>
              <a:t>Closed Session</a:t>
            </a:r>
            <a:endParaRPr lang="en-US" dirty="0">
              <a:solidFill>
                <a:srgbClr val="1259A9"/>
              </a:solidFill>
            </a:endParaRPr>
          </a:p>
        </p:txBody>
      </p:sp>
      <p:sp>
        <p:nvSpPr>
          <p:cNvPr id="3" name="Content Placeholder 2"/>
          <p:cNvSpPr>
            <a:spLocks noGrp="1"/>
          </p:cNvSpPr>
          <p:nvPr>
            <p:ph idx="1"/>
          </p:nvPr>
        </p:nvSpPr>
        <p:spPr/>
        <p:txBody>
          <a:bodyPr/>
          <a:lstStyle/>
          <a:p>
            <a:pPr>
              <a:spcBef>
                <a:spcPts val="0"/>
              </a:spcBef>
            </a:pPr>
            <a:r>
              <a:rPr lang="en-US" sz="2000" dirty="0">
                <a:latin typeface="Arial" panose="020B0604020202020204" pitchFamily="34" charset="0"/>
                <a:ea typeface="Calibri" panose="020F0502020204030204" pitchFamily="34" charset="0"/>
              </a:rPr>
              <a:t>California Government Code, § 54957(b)(1), </a:t>
            </a:r>
            <a:r>
              <a:rPr lang="en-US" sz="2000" dirty="0" smtClean="0">
                <a:latin typeface="Arial" panose="020B0604020202020204" pitchFamily="34" charset="0"/>
                <a:ea typeface="Calibri" panose="020F0502020204030204" pitchFamily="34" charset="0"/>
              </a:rPr>
              <a:t>authorizes a legislative </a:t>
            </a:r>
            <a:r>
              <a:rPr lang="en-US" sz="2000" dirty="0">
                <a:latin typeface="Arial" panose="020B0604020202020204" pitchFamily="34" charset="0"/>
                <a:ea typeface="Calibri" panose="020F0502020204030204" pitchFamily="34" charset="0"/>
              </a:rPr>
              <a:t>body </a:t>
            </a:r>
            <a:r>
              <a:rPr lang="en-US" sz="2000" dirty="0" smtClean="0">
                <a:latin typeface="Arial" panose="020B0604020202020204" pitchFamily="34" charset="0"/>
                <a:ea typeface="Calibri" panose="020F0502020204030204" pitchFamily="34" charset="0"/>
              </a:rPr>
              <a:t>to meet in closed </a:t>
            </a:r>
            <a:r>
              <a:rPr lang="en-US" sz="2000" dirty="0">
                <a:latin typeface="Arial" panose="020B0604020202020204" pitchFamily="34" charset="0"/>
                <a:ea typeface="Calibri" panose="020F0502020204030204" pitchFamily="34" charset="0"/>
              </a:rPr>
              <a:t>session to discuss personnel issues including complaints or charges made against the employee</a:t>
            </a:r>
            <a:endParaRPr lang="en-US" sz="2000" dirty="0" smtClean="0"/>
          </a:p>
          <a:p>
            <a:pPr>
              <a:spcBef>
                <a:spcPts val="0"/>
              </a:spcBef>
            </a:pPr>
            <a:r>
              <a:rPr lang="en-US" sz="2000" dirty="0" smtClean="0">
                <a:latin typeface="Arial" panose="020B0604020202020204" pitchFamily="34" charset="0"/>
                <a:ea typeface="Calibri" panose="020F0502020204030204" pitchFamily="34" charset="0"/>
              </a:rPr>
              <a:t>The </a:t>
            </a:r>
            <a:r>
              <a:rPr lang="en-US" sz="2000" dirty="0">
                <a:latin typeface="Arial" panose="020B0604020202020204" pitchFamily="34" charset="0"/>
                <a:ea typeface="Calibri" panose="020F0502020204030204" pitchFamily="34" charset="0"/>
              </a:rPr>
              <a:t>Brown Act does not afford the opportunity to ”only” review investigations in closed </a:t>
            </a:r>
            <a:r>
              <a:rPr lang="en-US" sz="2000" dirty="0" smtClean="0">
                <a:latin typeface="Arial" panose="020B0604020202020204" pitchFamily="34" charset="0"/>
                <a:ea typeface="Calibri" panose="020F0502020204030204" pitchFamily="34" charset="0"/>
              </a:rPr>
              <a:t>session</a:t>
            </a:r>
          </a:p>
          <a:p>
            <a:pPr>
              <a:spcBef>
                <a:spcPts val="0"/>
              </a:spcBef>
            </a:pPr>
            <a:r>
              <a:rPr lang="en-US" sz="2000" dirty="0" smtClean="0">
                <a:latin typeface="Arial" panose="020B0604020202020204" pitchFamily="34" charset="0"/>
                <a:ea typeface="Calibri" panose="020F0502020204030204" pitchFamily="34" charset="0"/>
              </a:rPr>
              <a:t>Civilian </a:t>
            </a:r>
            <a:r>
              <a:rPr lang="en-US" sz="2000" dirty="0">
                <a:latin typeface="Arial" panose="020B0604020202020204" pitchFamily="34" charset="0"/>
                <a:ea typeface="Calibri" panose="020F0502020204030204" pitchFamily="34" charset="0"/>
              </a:rPr>
              <a:t>Review Boards that hold a closed session on investigations do so under Gov. Code, § 54957(b)(1) because they can issue or recommend discipline</a:t>
            </a:r>
            <a:endParaRPr lang="en-US" sz="2000" dirty="0"/>
          </a:p>
          <a:p>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4</a:t>
            </a:fld>
            <a:endParaRPr lang="en-US" dirty="0">
              <a:solidFill>
                <a:prstClr val="black">
                  <a:lumMod val="10000"/>
                  <a:lumOff val="90000"/>
                </a:prstClr>
              </a:solidFill>
            </a:endParaRPr>
          </a:p>
        </p:txBody>
      </p:sp>
    </p:spTree>
    <p:extLst>
      <p:ext uri="{BB962C8B-B14F-4D97-AF65-F5344CB8AC3E}">
        <p14:creationId xmlns:p14="http://schemas.microsoft.com/office/powerpoint/2010/main" val="35340765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rgbClr val="1259A9"/>
                </a:solidFill>
                <a:latin typeface="Arial" panose="020B0604020202020204" pitchFamily="34" charset="0"/>
                <a:ea typeface="Calibri" panose="020F0502020204030204" pitchFamily="34" charset="0"/>
              </a:rPr>
              <a:t>Gov. Code, § 54957(b)(1</a:t>
            </a:r>
            <a:r>
              <a:rPr lang="en-US" sz="3200" dirty="0" smtClean="0">
                <a:solidFill>
                  <a:srgbClr val="1259A9"/>
                </a:solidFill>
                <a:latin typeface="Arial" panose="020B0604020202020204" pitchFamily="34" charset="0"/>
                <a:ea typeface="Calibri" panose="020F0502020204030204" pitchFamily="34" charset="0"/>
              </a:rPr>
              <a:t>) &amp; (2)</a:t>
            </a:r>
            <a:endParaRPr lang="en-US" dirty="0">
              <a:solidFill>
                <a:srgbClr val="1259A9"/>
              </a:solidFill>
            </a:endParaRPr>
          </a:p>
        </p:txBody>
      </p:sp>
      <p:sp>
        <p:nvSpPr>
          <p:cNvPr id="3" name="Content Placeholder 2"/>
          <p:cNvSpPr>
            <a:spLocks noGrp="1"/>
          </p:cNvSpPr>
          <p:nvPr>
            <p:ph idx="1"/>
          </p:nvPr>
        </p:nvSpPr>
        <p:spPr/>
        <p:txBody>
          <a:bodyPr/>
          <a:lstStyle/>
          <a:p>
            <a:r>
              <a:rPr lang="en-US" sz="1400" dirty="0" smtClean="0">
                <a:solidFill>
                  <a:srgbClr val="666666"/>
                </a:solidFill>
                <a:latin typeface="+mj-lt"/>
              </a:rPr>
              <a:t>(</a:t>
            </a:r>
            <a:r>
              <a:rPr lang="en-US" sz="1400" dirty="0">
                <a:latin typeface="+mj-lt"/>
              </a:rPr>
              <a:t>b)(1) Subject to paragraph (2), this chapter shall not be construed to prevent the legislative body of a local agency from holding closed sessions during a regular or special meeting to consider the </a:t>
            </a:r>
            <a:r>
              <a:rPr lang="en-US" sz="1400" i="1" dirty="0">
                <a:latin typeface="+mj-lt"/>
              </a:rPr>
              <a:t>appointment, employment, evaluation of performance, discipline, or dismissal of a public employee or to hear complaints or charges brought against the employee by another person or employee unless the employee requests a public session.</a:t>
            </a:r>
          </a:p>
          <a:p>
            <a:r>
              <a:rPr lang="en-US" sz="1400" dirty="0">
                <a:latin typeface="+mj-lt"/>
              </a:rPr>
              <a:t>(2) As a condition to holding a closed session on specific complaints or charges brought against an employee by another person or employee, the employee shall be given written notice of his or her right to have the complaints or charges heard in an open session rather than a closed session, which notice shall be delivered to the employee personally or by mail at least 24 hours before the time for holding the session.  If notice is not given, any disciplinary or other action taken by the legislative body against the employee based on the specific complaints or charges in the closed session shall be null and void.</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solidFill>
                  <a:prstClr val="black">
                    <a:lumMod val="10000"/>
                    <a:lumOff val="90000"/>
                  </a:prstClr>
                </a:solidFill>
              </a:rPr>
              <a:pPr>
                <a:defRPr/>
              </a:pPr>
              <a:t>5</a:t>
            </a:fld>
            <a:endParaRPr lang="en-US" dirty="0">
              <a:solidFill>
                <a:prstClr val="black">
                  <a:lumMod val="10000"/>
                  <a:lumOff val="90000"/>
                </a:prstClr>
              </a:solidFill>
            </a:endParaRPr>
          </a:p>
        </p:txBody>
      </p:sp>
    </p:spTree>
    <p:extLst>
      <p:ext uri="{BB962C8B-B14F-4D97-AF65-F5344CB8AC3E}">
        <p14:creationId xmlns:p14="http://schemas.microsoft.com/office/powerpoint/2010/main" val="40333651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 for Services </a:t>
            </a:r>
            <a:endParaRPr lang="en-US" dirty="0"/>
          </a:p>
        </p:txBody>
      </p:sp>
      <p:sp>
        <p:nvSpPr>
          <p:cNvPr id="3" name="Content Placeholder 2"/>
          <p:cNvSpPr>
            <a:spLocks noGrp="1"/>
          </p:cNvSpPr>
          <p:nvPr>
            <p:ph idx="1"/>
          </p:nvPr>
        </p:nvSpPr>
        <p:spPr/>
        <p:txBody>
          <a:bodyPr/>
          <a:lstStyle/>
          <a:p>
            <a:r>
              <a:rPr lang="en-US" sz="2400" dirty="0">
                <a:latin typeface="Arial" panose="020B0604020202020204" pitchFamily="34" charset="0"/>
                <a:ea typeface="Calibri" panose="020F0502020204030204" pitchFamily="34" charset="0"/>
              </a:rPr>
              <a:t>Subsection X (ii) of the Draft recommendations provides that the ”COB shall have the ability to direct the Director of Police Oversight to contract with outside legal counsel and investigators as necessary</a:t>
            </a:r>
            <a:r>
              <a:rPr lang="en-US" sz="2400" dirty="0" smtClean="0">
                <a:latin typeface="Arial" panose="020B0604020202020204" pitchFamily="34" charset="0"/>
                <a:ea typeface="Calibri" panose="020F0502020204030204" pitchFamily="34" charset="0"/>
              </a:rPr>
              <a:t>.”</a:t>
            </a:r>
          </a:p>
          <a:p>
            <a:r>
              <a:rPr lang="en-US" sz="2400" dirty="0">
                <a:latin typeface="Arial" panose="020B0604020202020204" pitchFamily="34" charset="0"/>
                <a:ea typeface="Calibri" panose="020F0502020204030204" pitchFamily="34" charset="0"/>
              </a:rPr>
              <a:t>This recommendation is inconsistent with City Charter section 518</a:t>
            </a:r>
            <a:endParaRPr lang="en-US" sz="2300" dirty="0" smtClean="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6</a:t>
            </a:fld>
            <a:endParaRPr lang="en-US" dirty="0"/>
          </a:p>
        </p:txBody>
      </p:sp>
    </p:spTree>
    <p:extLst>
      <p:ext uri="{BB962C8B-B14F-4D97-AF65-F5344CB8AC3E}">
        <p14:creationId xmlns:p14="http://schemas.microsoft.com/office/powerpoint/2010/main" val="27583730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703 of the City Charter</a:t>
            </a:r>
            <a:endParaRPr lang="en-US" dirty="0"/>
          </a:p>
        </p:txBody>
      </p:sp>
      <p:sp>
        <p:nvSpPr>
          <p:cNvPr id="3" name="Content Placeholder 2"/>
          <p:cNvSpPr>
            <a:spLocks noGrp="1"/>
          </p:cNvSpPr>
          <p:nvPr>
            <p:ph idx="1"/>
          </p:nvPr>
        </p:nvSpPr>
        <p:spPr/>
        <p:txBody>
          <a:bodyPr/>
          <a:lstStyle/>
          <a:p>
            <a:pPr marL="0" marR="0" algn="just">
              <a:lnSpc>
                <a:spcPct val="115000"/>
              </a:lnSpc>
              <a:spcBef>
                <a:spcPts val="0"/>
              </a:spcBef>
              <a:spcAft>
                <a:spcPts val="0"/>
              </a:spcAft>
            </a:pPr>
            <a:r>
              <a:rPr lang="en-US" sz="1400" dirty="0">
                <a:latin typeface="Arial" panose="020B0604020202020204" pitchFamily="34" charset="0"/>
                <a:ea typeface="Calibri" panose="020F0502020204030204" pitchFamily="34" charset="0"/>
              </a:rPr>
              <a:t>Section 703 </a:t>
            </a:r>
            <a:r>
              <a:rPr lang="en-US" sz="1400" dirty="0" smtClean="0">
                <a:latin typeface="Arial" panose="020B0604020202020204" pitchFamily="34" charset="0"/>
                <a:ea typeface="Calibri" panose="020F0502020204030204" pitchFamily="34" charset="0"/>
              </a:rPr>
              <a:t>of the Charter describes </a:t>
            </a:r>
            <a:r>
              <a:rPr lang="en-US" sz="1400" dirty="0">
                <a:latin typeface="Arial" panose="020B0604020202020204" pitchFamily="34" charset="0"/>
                <a:ea typeface="Calibri" panose="020F0502020204030204" pitchFamily="34" charset="0"/>
              </a:rPr>
              <a:t>the powers and duties of the City Attorney</a:t>
            </a:r>
            <a:r>
              <a:rPr lang="en-US" sz="1400" dirty="0" smtClean="0">
                <a:latin typeface="Arial" panose="020B0604020202020204" pitchFamily="34" charset="0"/>
                <a:ea typeface="Calibri" panose="020F0502020204030204" pitchFamily="34" charset="0"/>
              </a:rPr>
              <a:t>.</a:t>
            </a:r>
            <a:endParaRPr lang="en-US" sz="1400" dirty="0">
              <a:latin typeface="Arial" panose="020B0604020202020204" pitchFamily="34" charset="0"/>
              <a:ea typeface="Calibri" panose="020F0502020204030204" pitchFamily="34" charset="0"/>
            </a:endParaRPr>
          </a:p>
          <a:p>
            <a:pPr marL="0" marR="0" indent="0" algn="just">
              <a:lnSpc>
                <a:spcPct val="115000"/>
              </a:lnSpc>
              <a:spcBef>
                <a:spcPts val="0"/>
              </a:spcBef>
              <a:spcAft>
                <a:spcPts val="0"/>
              </a:spcAft>
              <a:buNone/>
            </a:pPr>
            <a:r>
              <a:rPr lang="en-US" sz="1400" dirty="0" smtClean="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a)    Represent and advise the City Council and all City officers in all matters of law </a:t>
            </a:r>
            <a:r>
              <a:rPr lang="en-US" sz="1400" dirty="0" smtClean="0">
                <a:latin typeface="Arial" panose="020B0604020202020204" pitchFamily="34" charset="0"/>
                <a:ea typeface="Calibri" panose="020F0502020204030204" pitchFamily="34" charset="0"/>
              </a:rPr>
              <a:t>	pertaining </a:t>
            </a:r>
            <a:r>
              <a:rPr lang="en-US" sz="1400" dirty="0">
                <a:latin typeface="Arial" panose="020B0604020202020204" pitchFamily="34" charset="0"/>
                <a:ea typeface="Calibri" panose="020F0502020204030204" pitchFamily="34" charset="0"/>
              </a:rPr>
              <a:t>to their offices</a:t>
            </a:r>
            <a:r>
              <a:rPr lang="en-US" sz="1400" dirty="0" smtClean="0">
                <a:latin typeface="Arial" panose="020B0604020202020204" pitchFamily="34" charset="0"/>
                <a:ea typeface="Calibri" panose="020F0502020204030204" pitchFamily="34" charset="0"/>
              </a:rPr>
              <a:t>.”</a:t>
            </a:r>
          </a:p>
          <a:p>
            <a:pPr marL="0" marR="0" algn="just">
              <a:lnSpc>
                <a:spcPct val="115000"/>
              </a:lnSpc>
              <a:spcBef>
                <a:spcPts val="0"/>
              </a:spcBef>
              <a:spcAft>
                <a:spcPts val="0"/>
              </a:spcAft>
            </a:pPr>
            <a:r>
              <a:rPr lang="en-US" sz="1400" dirty="0" smtClean="0">
                <a:latin typeface="Arial" panose="020B0604020202020204" pitchFamily="34" charset="0"/>
                <a:ea typeface="Calibri" panose="020F0502020204030204" pitchFamily="34" charset="0"/>
              </a:rPr>
              <a:t>703 goes on to say:</a:t>
            </a:r>
            <a:r>
              <a:rPr lang="en-US" sz="1400" dirty="0">
                <a:latin typeface="Arial" panose="020B0604020202020204" pitchFamily="34" charset="0"/>
                <a:ea typeface="Calibri" panose="020F0502020204030204" pitchFamily="34" charset="0"/>
              </a:rPr>
              <a:t> </a:t>
            </a:r>
            <a:endParaRPr lang="en-US" sz="1400" dirty="0" smtClean="0">
              <a:latin typeface="Arial" panose="020B0604020202020204" pitchFamily="34" charset="0"/>
              <a:ea typeface="Calibri" panose="020F0502020204030204" pitchFamily="34" charset="0"/>
            </a:endParaRPr>
          </a:p>
          <a:p>
            <a:pPr marL="0" marR="0" indent="0" algn="just">
              <a:lnSpc>
                <a:spcPct val="115000"/>
              </a:lnSpc>
              <a:spcBef>
                <a:spcPts val="0"/>
              </a:spcBef>
              <a:spcAft>
                <a:spcPts val="0"/>
              </a:spcAft>
              <a:buNone/>
            </a:pPr>
            <a:r>
              <a:rPr lang="en-US" sz="1400" dirty="0">
                <a:latin typeface="Arial" panose="020B0604020202020204" pitchFamily="34" charset="0"/>
                <a:ea typeface="Calibri" panose="020F0502020204030204" pitchFamily="34" charset="0"/>
              </a:rPr>
              <a:t>	</a:t>
            </a:r>
            <a:r>
              <a:rPr lang="en-US" sz="1400" dirty="0" smtClean="0">
                <a:latin typeface="Arial" panose="020B0604020202020204" pitchFamily="34" charset="0"/>
                <a:ea typeface="Calibri" panose="020F0502020204030204" pitchFamily="34" charset="0"/>
              </a:rPr>
              <a:t>“</a:t>
            </a:r>
            <a:r>
              <a:rPr lang="en-US" sz="1400" dirty="0">
                <a:latin typeface="Arial" panose="020B0604020202020204" pitchFamily="34" charset="0"/>
                <a:ea typeface="Calibri" panose="020F0502020204030204" pitchFamily="34" charset="0"/>
              </a:rPr>
              <a:t>The City Council shall have control of all legal business and proceedings and may </a:t>
            </a:r>
            <a:r>
              <a:rPr lang="en-US" sz="1400" dirty="0" smtClean="0">
                <a:latin typeface="Arial" panose="020B0604020202020204" pitchFamily="34" charset="0"/>
                <a:ea typeface="Calibri" panose="020F0502020204030204" pitchFamily="34" charset="0"/>
              </a:rPr>
              <a:t>	employ </a:t>
            </a:r>
            <a:r>
              <a:rPr lang="en-US" sz="1400" dirty="0">
                <a:latin typeface="Arial" panose="020B0604020202020204" pitchFamily="34" charset="0"/>
                <a:ea typeface="Calibri" panose="020F0502020204030204" pitchFamily="34" charset="0"/>
              </a:rPr>
              <a:t>other attorneys to take charge of or may contract for any prosecutions, </a:t>
            </a:r>
            <a:r>
              <a:rPr lang="en-US" sz="1400" dirty="0" smtClean="0">
                <a:latin typeface="Arial" panose="020B0604020202020204" pitchFamily="34" charset="0"/>
                <a:ea typeface="Calibri" panose="020F0502020204030204" pitchFamily="34" charset="0"/>
              </a:rPr>
              <a:t>	litigation </a:t>
            </a:r>
            <a:r>
              <a:rPr lang="en-US" sz="1400" dirty="0">
                <a:latin typeface="Arial" panose="020B0604020202020204" pitchFamily="34" charset="0"/>
                <a:ea typeface="Calibri" panose="020F0502020204030204" pitchFamily="34" charset="0"/>
              </a:rPr>
              <a:t>or other legal matters or business.”</a:t>
            </a:r>
          </a:p>
          <a:p>
            <a:pPr marL="0" marR="0" indent="0" algn="just">
              <a:lnSpc>
                <a:spcPct val="115000"/>
              </a:lnSpc>
              <a:spcBef>
                <a:spcPts val="0"/>
              </a:spcBef>
              <a:spcAft>
                <a:spcPts val="0"/>
              </a:spcAft>
              <a:buNone/>
            </a:pPr>
            <a:endParaRPr lang="en-US" sz="1400" dirty="0">
              <a:latin typeface="Arial" panose="020B0604020202020204" pitchFamily="34" charset="0"/>
              <a:ea typeface="Calibri" panose="020F0502020204030204" pitchFamily="34" charset="0"/>
            </a:endParaRPr>
          </a:p>
          <a:p>
            <a:pPr marL="0" marR="0" algn="just">
              <a:lnSpc>
                <a:spcPct val="115000"/>
              </a:lnSpc>
              <a:spcBef>
                <a:spcPts val="0"/>
              </a:spcBef>
              <a:spcAft>
                <a:spcPts val="0"/>
              </a:spcAft>
            </a:pPr>
            <a:r>
              <a:rPr lang="en-US" sz="1400" dirty="0">
                <a:latin typeface="Arial" panose="020B0604020202020204" pitchFamily="34" charset="0"/>
                <a:ea typeface="Calibri" panose="020F0502020204030204" pitchFamily="34" charset="0"/>
              </a:rPr>
              <a:t>Accordingly, contracting with legal counsel must be undertaken and approved by the City Council.</a:t>
            </a:r>
          </a:p>
          <a:p>
            <a:endParaRPr lang="en-US"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7</a:t>
            </a:fld>
            <a:endParaRPr lang="en-US" dirty="0"/>
          </a:p>
        </p:txBody>
      </p:sp>
    </p:spTree>
    <p:extLst>
      <p:ext uri="{BB962C8B-B14F-4D97-AF65-F5344CB8AC3E}">
        <p14:creationId xmlns:p14="http://schemas.microsoft.com/office/powerpoint/2010/main" val="13532713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518 of the City Charter</a:t>
            </a:r>
            <a:endParaRPr lang="en-US" dirty="0"/>
          </a:p>
        </p:txBody>
      </p:sp>
      <p:sp>
        <p:nvSpPr>
          <p:cNvPr id="3" name="Content Placeholder 2"/>
          <p:cNvSpPr>
            <a:spLocks noGrp="1"/>
          </p:cNvSpPr>
          <p:nvPr>
            <p:ph idx="1"/>
          </p:nvPr>
        </p:nvSpPr>
        <p:spPr>
          <a:xfrm>
            <a:off x="661639" y="1337138"/>
            <a:ext cx="7678292" cy="2833418"/>
          </a:xfrm>
        </p:spPr>
        <p:txBody>
          <a:bodyPr/>
          <a:lstStyle/>
          <a:p>
            <a:pPr marL="209562" marR="0" indent="0">
              <a:lnSpc>
                <a:spcPct val="115000"/>
              </a:lnSpc>
              <a:spcBef>
                <a:spcPts val="0"/>
              </a:spcBef>
              <a:spcAft>
                <a:spcPts val="0"/>
              </a:spcAft>
              <a:buNone/>
            </a:pPr>
            <a:r>
              <a:rPr lang="en-US" sz="1500" dirty="0">
                <a:latin typeface="Arial" panose="020B0604020202020204" pitchFamily="34" charset="0"/>
                <a:ea typeface="Calibri" panose="020F0502020204030204" pitchFamily="34" charset="0"/>
              </a:rPr>
              <a:t>The City shall not be bound by any contract, except as hereinafter provided, unless the same shall be made in writing, approved by the City Council and signed on behalf of the City by the Mayor and City Clerk or by such other officer or officers as shall be designated by the City Council. Any of said officers shall sign a contract on behalf of the City when directed to do so by the City Council. By ordinance or resolution not inconsistent with this Charter the City Council may authorize the City Administrator or other officer to bind the City, with or without a written contract, for the acquisition of equipment, materials, supplies, labor, services or other items included within the budget approved by the City Council, and may impose a monetary limit upon such authority.</a:t>
            </a:r>
            <a:r>
              <a:rPr lang="en-US" sz="1500" b="1" dirty="0">
                <a:latin typeface="Arial" panose="020B0604020202020204" pitchFamily="34" charset="0"/>
                <a:ea typeface="Calibri" panose="020F0502020204030204" pitchFamily="34" charset="0"/>
              </a:rPr>
              <a:t>”</a:t>
            </a:r>
            <a:endParaRPr lang="en-US" sz="1500" dirty="0">
              <a:latin typeface="Arial" panose="020B0604020202020204" pitchFamily="34" charset="0"/>
              <a:ea typeface="Calibri" panose="020F0502020204030204" pitchFamily="34" charset="0"/>
            </a:endParaRPr>
          </a:p>
          <a:p>
            <a:endParaRPr lang="en-US" sz="24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8</a:t>
            </a:fld>
            <a:endParaRPr lang="en-US" dirty="0"/>
          </a:p>
        </p:txBody>
      </p:sp>
    </p:spTree>
    <p:extLst>
      <p:ext uri="{BB962C8B-B14F-4D97-AF65-F5344CB8AC3E}">
        <p14:creationId xmlns:p14="http://schemas.microsoft.com/office/powerpoint/2010/main" val="329923804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marR="0" lvl="0" indent="-342900">
              <a:lnSpc>
                <a:spcPct val="115000"/>
              </a:lnSpc>
              <a:spcBef>
                <a:spcPts val="0"/>
              </a:spcBef>
              <a:spcAft>
                <a:spcPts val="0"/>
              </a:spcAft>
            </a:pPr>
            <a:r>
              <a:rPr lang="en-US" sz="2000" dirty="0">
                <a:latin typeface="Arial" panose="020B0604020202020204" pitchFamily="34" charset="0"/>
                <a:ea typeface="Calibri" panose="020F0502020204030204" pitchFamily="34" charset="0"/>
              </a:rPr>
              <a:t>Conflict </a:t>
            </a:r>
            <a:r>
              <a:rPr lang="en-US" sz="2000" dirty="0" smtClean="0">
                <a:latin typeface="Arial" panose="020B0604020202020204" pitchFamily="34" charset="0"/>
                <a:ea typeface="Calibri" panose="020F0502020204030204" pitchFamily="34" charset="0"/>
              </a:rPr>
              <a:t>on Recommending </a:t>
            </a:r>
            <a:r>
              <a:rPr lang="en-US" sz="2000" dirty="0">
                <a:latin typeface="Arial" panose="020B0604020202020204" pitchFamily="34" charset="0"/>
                <a:ea typeface="Calibri" panose="020F0502020204030204" pitchFamily="34" charset="0"/>
              </a:rPr>
              <a:t>Discipline or the Hiring/Firing the Director of Police Oversight</a:t>
            </a:r>
            <a:endParaRPr lang="en-US" sz="2000" dirty="0">
              <a:effectLst/>
              <a:latin typeface="Arial" panose="020B0604020202020204" pitchFamily="34" charset="0"/>
              <a:ea typeface="Calibri" panose="020F0502020204030204" pitchFamily="34" charset="0"/>
            </a:endParaRPr>
          </a:p>
        </p:txBody>
      </p:sp>
      <p:sp>
        <p:nvSpPr>
          <p:cNvPr id="3" name="Content Placeholder 2"/>
          <p:cNvSpPr>
            <a:spLocks noGrp="1"/>
          </p:cNvSpPr>
          <p:nvPr>
            <p:ph idx="1"/>
          </p:nvPr>
        </p:nvSpPr>
        <p:spPr>
          <a:xfrm>
            <a:off x="661639" y="1337138"/>
            <a:ext cx="7678292" cy="3049008"/>
          </a:xfrm>
        </p:spPr>
        <p:txBody>
          <a:bodyPr/>
          <a:lstStyle/>
          <a:p>
            <a:pPr marL="342900" marR="0" lvl="0" indent="-342900" algn="just">
              <a:lnSpc>
                <a:spcPct val="115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Section II of the Draft Recommendation provides that “[T]he COB shall be involved in the hiring/firing process of the Director of Police </a:t>
            </a:r>
            <a:r>
              <a:rPr lang="en-US" sz="2000" dirty="0" smtClean="0">
                <a:latin typeface="Arial" panose="020B0604020202020204" pitchFamily="34" charset="0"/>
                <a:ea typeface="Calibri" panose="020F0502020204030204" pitchFamily="34" charset="0"/>
              </a:rPr>
              <a:t>Oversight</a:t>
            </a:r>
          </a:p>
          <a:p>
            <a:pPr marL="342900" marR="0" lvl="0" indent="-342900" algn="just">
              <a:lnSpc>
                <a:spcPct val="115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Section VIII provides “[B]</a:t>
            </a:r>
            <a:r>
              <a:rPr lang="en-US" sz="2000" dirty="0" err="1">
                <a:latin typeface="Arial" panose="020B0604020202020204" pitchFamily="34" charset="0"/>
                <a:ea typeface="Calibri" panose="020F0502020204030204" pitchFamily="34" charset="0"/>
              </a:rPr>
              <a:t>ased</a:t>
            </a:r>
            <a:r>
              <a:rPr lang="en-US" sz="2000" dirty="0">
                <a:latin typeface="Arial" panose="020B0604020202020204" pitchFamily="34" charset="0"/>
                <a:ea typeface="Calibri" panose="020F0502020204030204" pitchFamily="34" charset="0"/>
              </a:rPr>
              <a:t> on its review of sustained SBPD misconduct investigations and use-of-force incidents, the OPO may make recommendations, with approval of a majority of the COB, to the Chief of Police regarding administrative action, </a:t>
            </a:r>
            <a:r>
              <a:rPr lang="en-US" sz="2000" b="1" dirty="0">
                <a:latin typeface="Arial" panose="020B0604020202020204" pitchFamily="34" charset="0"/>
                <a:ea typeface="Calibri" panose="020F0502020204030204" pitchFamily="34" charset="0"/>
              </a:rPr>
              <a:t>including possible discipline, for such personnel.</a:t>
            </a:r>
            <a:r>
              <a:rPr lang="en-US" sz="2000" dirty="0">
                <a:latin typeface="Arial" panose="020B0604020202020204" pitchFamily="34" charset="0"/>
                <a:ea typeface="Calibri" panose="020F0502020204030204" pitchFamily="34" charset="0"/>
              </a:rPr>
              <a:t>”</a:t>
            </a:r>
            <a:endParaRPr lang="en-US" sz="2000" dirty="0"/>
          </a:p>
        </p:txBody>
      </p:sp>
      <p:sp>
        <p:nvSpPr>
          <p:cNvPr id="4" name="Slide Number Placeholder 3"/>
          <p:cNvSpPr>
            <a:spLocks noGrp="1"/>
          </p:cNvSpPr>
          <p:nvPr>
            <p:ph type="sldNum" sz="quarter" idx="10"/>
          </p:nvPr>
        </p:nvSpPr>
        <p:spPr/>
        <p:txBody>
          <a:bodyPr/>
          <a:lstStyle/>
          <a:p>
            <a:pPr>
              <a:defRPr/>
            </a:pPr>
            <a:fld id="{2BB6DA36-3F53-B848-912E-9392F732136F}" type="slidenum">
              <a:rPr lang="en-US" smtClean="0"/>
              <a:pPr>
                <a:defRPr/>
              </a:pPr>
              <a:t>9</a:t>
            </a:fld>
            <a:endParaRPr lang="en-US" dirty="0"/>
          </a:p>
        </p:txBody>
      </p:sp>
    </p:spTree>
    <p:extLst>
      <p:ext uri="{BB962C8B-B14F-4D97-AF65-F5344CB8AC3E}">
        <p14:creationId xmlns:p14="http://schemas.microsoft.com/office/powerpoint/2010/main" val="361608558"/>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Finance_DeptPPT_Template_1920x1080">
  <a:themeElements>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BFinance_DeptPPT_Template" id="{7A9024DF-B828-4A11-B6D1-C229BC385EAF}" vid="{89F98280-AB61-4D5B-A268-2D0F91CCB745}"/>
    </a:ext>
  </a:extLst>
</a:theme>
</file>

<file path=ppt/theme/theme2.xml><?xml version="1.0" encoding="utf-8"?>
<a:theme xmlns:a="http://schemas.openxmlformats.org/drawingml/2006/main" name="SBAttorney_DeptPPT_Template_1920x1080">
  <a:themeElements>
    <a:clrScheme name="city attny black">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SBAttorney_DeptPPT_Template_1920x1080 [Read-Only]" id="{475574A8-8064-4D19-B9BC-CA4FFB9B73BA}" vid="{088E3D9D-7BAF-4EBD-B1AA-286B9126EF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2.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3.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docProps/app.xml><?xml version="1.0" encoding="utf-8"?>
<Properties xmlns="http://schemas.openxmlformats.org/officeDocument/2006/extended-properties" xmlns:vt="http://schemas.openxmlformats.org/officeDocument/2006/docPropsVTypes">
  <Template>SBFinance_DeptPPT_Template</Template>
  <TotalTime>0</TotalTime>
  <Words>962</Words>
  <Application>Microsoft Office PowerPoint</Application>
  <PresentationFormat>Custom</PresentationFormat>
  <Paragraphs>73</Paragraphs>
  <Slides>17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ＭＳ Ｐゴシック</vt:lpstr>
      <vt:lpstr>Arial</vt:lpstr>
      <vt:lpstr>Calibri</vt:lpstr>
      <vt:lpstr>Source Sans Pro</vt:lpstr>
      <vt:lpstr>Symbol</vt:lpstr>
      <vt:lpstr>SBFinance_DeptPPT_Template_1920x1080</vt:lpstr>
      <vt:lpstr>SBAttorney_DeptPPT_Template_1920x1080</vt:lpstr>
      <vt:lpstr>A CONFLICT REVIEW OF THE CFC DRAFT RECOMMENDATION</vt:lpstr>
      <vt:lpstr>Incredible Achievement </vt:lpstr>
      <vt:lpstr>A Brown Act Issue</vt:lpstr>
      <vt:lpstr>Closed Session</vt:lpstr>
      <vt:lpstr>Gov. Code, § 54957(b)(1) &amp; (2)</vt:lpstr>
      <vt:lpstr>Contracting for Services </vt:lpstr>
      <vt:lpstr>Section 703 of the City Charter</vt:lpstr>
      <vt:lpstr>Section 518 of the City Charter</vt:lpstr>
      <vt:lpstr>Conflict on Recommending Discipline or the Hiring/Firing the Director of Police Oversight</vt:lpstr>
      <vt:lpstr>Brown v City of Berkeley</vt:lpstr>
      <vt:lpstr>Section 607 of the Charter, -Interference with Administrative Service</vt:lpstr>
      <vt:lpstr>Section 604 of the City Charter</vt:lpstr>
      <vt:lpstr>Conflict on recommending Discipline</vt:lpstr>
      <vt:lpstr>Non-Conflict Issue</vt:lpstr>
      <vt:lpstr>POBR one year Statute of limitations</vt:lpstr>
      <vt:lpstr>Fire &amp; Police Commission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2020-06-02T17:07:26Z</dcterms:created>
  <dcterms:modified xsi:type="dcterms:W3CDTF">2022-02-09T23:48:25Z</dcterms:modified>
</cp:coreProperties>
</file>