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0" r:id="rId1"/>
    <p:sldMasterId id="2147484000" r:id="rId2"/>
  </p:sldMasterIdLst>
  <p:notesMasterIdLst>
    <p:notesMasterId r:id="rId29"/>
  </p:notesMasterIdLst>
  <p:handoutMasterIdLst>
    <p:handoutMasterId r:id="rId30"/>
  </p:handoutMasterIdLst>
  <p:sldIdLst>
    <p:sldId id="424" r:id="rId3"/>
    <p:sldId id="498" r:id="rId4"/>
    <p:sldId id="499" r:id="rId5"/>
    <p:sldId id="480" r:id="rId6"/>
    <p:sldId id="496" r:id="rId7"/>
    <p:sldId id="497" r:id="rId8"/>
    <p:sldId id="482" r:id="rId9"/>
    <p:sldId id="483" r:id="rId10"/>
    <p:sldId id="477" r:id="rId11"/>
    <p:sldId id="492" r:id="rId12"/>
    <p:sldId id="467" r:id="rId13"/>
    <p:sldId id="493" r:id="rId14"/>
    <p:sldId id="494" r:id="rId15"/>
    <p:sldId id="484" r:id="rId16"/>
    <p:sldId id="485" r:id="rId17"/>
    <p:sldId id="486" r:id="rId18"/>
    <p:sldId id="487" r:id="rId19"/>
    <p:sldId id="495" r:id="rId20"/>
    <p:sldId id="488" r:id="rId21"/>
    <p:sldId id="500" r:id="rId22"/>
    <p:sldId id="501" r:id="rId23"/>
    <p:sldId id="502" r:id="rId24"/>
    <p:sldId id="503" r:id="rId25"/>
    <p:sldId id="505" r:id="rId26"/>
    <p:sldId id="504" r:id="rId27"/>
    <p:sldId id="381" r:id="rId28"/>
  </p:sldIdLst>
  <p:sldSz cx="8778875" cy="4937125"/>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91866"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83732"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17559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567464"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959331" algn="l" defTabSz="391866" rtl="0" eaLnBrk="1" latinLnBrk="0" hangingPunct="1">
      <a:defRPr kern="1200">
        <a:solidFill>
          <a:schemeClr val="tx1"/>
        </a:solidFill>
        <a:latin typeface="Arial" charset="0"/>
        <a:ea typeface="ＭＳ Ｐゴシック" charset="0"/>
        <a:cs typeface="ＭＳ Ｐゴシック" charset="0"/>
      </a:defRPr>
    </a:lvl6pPr>
    <a:lvl7pPr marL="2351197" algn="l" defTabSz="391866" rtl="0" eaLnBrk="1" latinLnBrk="0" hangingPunct="1">
      <a:defRPr kern="1200">
        <a:solidFill>
          <a:schemeClr val="tx1"/>
        </a:solidFill>
        <a:latin typeface="Arial" charset="0"/>
        <a:ea typeface="ＭＳ Ｐゴシック" charset="0"/>
        <a:cs typeface="ＭＳ Ｐゴシック" charset="0"/>
      </a:defRPr>
    </a:lvl7pPr>
    <a:lvl8pPr marL="2743063" algn="l" defTabSz="391866" rtl="0" eaLnBrk="1" latinLnBrk="0" hangingPunct="1">
      <a:defRPr kern="1200">
        <a:solidFill>
          <a:schemeClr val="tx1"/>
        </a:solidFill>
        <a:latin typeface="Arial" charset="0"/>
        <a:ea typeface="ＭＳ Ｐゴシック" charset="0"/>
        <a:cs typeface="ＭＳ Ｐゴシック" charset="0"/>
      </a:defRPr>
    </a:lvl8pPr>
    <a:lvl9pPr marL="3134929" algn="l" defTabSz="391866"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55">
          <p15:clr>
            <a:srgbClr val="A4A3A4"/>
          </p15:clr>
        </p15:guide>
        <p15:guide id="4" pos="27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9A9"/>
    <a:srgbClr val="1A3B85"/>
    <a:srgbClr val="0082A4"/>
    <a:srgbClr val="84C1E4"/>
    <a:srgbClr val="005F7C"/>
    <a:srgbClr val="EAEAEB"/>
    <a:srgbClr val="666667"/>
    <a:srgbClr val="007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94660"/>
  </p:normalViewPr>
  <p:slideViewPr>
    <p:cSldViewPr snapToGrid="0" snapToObjects="1">
      <p:cViewPr varScale="1">
        <p:scale>
          <a:sx n="127" d="100"/>
          <a:sy n="127" d="100"/>
        </p:scale>
        <p:origin x="1626" y="90"/>
      </p:cViewPr>
      <p:guideLst>
        <p:guide orient="horz" pos="2160"/>
        <p:guide pos="2880"/>
        <p:guide orient="horz" pos="1555"/>
        <p:guide pos="2765"/>
      </p:guideLst>
    </p:cSldViewPr>
  </p:slideViewPr>
  <p:notesTextViewPr>
    <p:cViewPr>
      <p:scale>
        <a:sx n="3" d="2"/>
        <a:sy n="3" d="2"/>
      </p:scale>
      <p:origin x="0" y="0"/>
    </p:cViewPr>
  </p:notesTextViewPr>
  <p:sorterViewPr>
    <p:cViewPr varScale="1">
      <p:scale>
        <a:sx n="100" d="100"/>
        <a:sy n="100" d="100"/>
      </p:scale>
      <p:origin x="0" y="-5448"/>
    </p:cViewPr>
  </p:sorterViewPr>
  <p:notesViewPr>
    <p:cSldViewPr snapToGrid="0" snapToObjects="1">
      <p:cViewPr varScale="1">
        <p:scale>
          <a:sx n="50" d="100"/>
          <a:sy n="50" d="100"/>
        </p:scale>
        <p:origin x="261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382841F0-43DD-2C47-8DAC-E38D73DB3382}" type="datetimeFigureOut">
              <a:rPr lang="en-US"/>
              <a:pPr>
                <a:defRPr/>
              </a:pPr>
              <a:t>9/7/2021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25B6852-1BB6-584A-9DF6-66EFC587EDCE}" type="slidenum">
              <a:rPr lang="en-US"/>
              <a:pPr>
                <a:defRPr/>
              </a:pPr>
              <a:t>‹#›</a:t>
            </a:fld>
            <a:endParaRPr lang="en-US" dirty="0"/>
          </a:p>
        </p:txBody>
      </p:sp>
      <p:sp>
        <p:nvSpPr>
          <p:cNvPr id="10246" name="TextBox 5"/>
          <p:cNvSpPr txBox="1">
            <a:spLocks noChangeArrowheads="1"/>
          </p:cNvSpPr>
          <p:nvPr/>
        </p:nvSpPr>
        <p:spPr bwMode="auto">
          <a:xfrm>
            <a:off x="592315" y="448682"/>
            <a:ext cx="5609942" cy="28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200" dirty="0"/>
              <a:t>CITY OF SANTA BARBARA</a:t>
            </a:r>
            <a:endParaRPr lang="en-US" sz="1200" b="1" dirty="0"/>
          </a:p>
        </p:txBody>
      </p:sp>
    </p:spTree>
    <p:extLst>
      <p:ext uri="{BB962C8B-B14F-4D97-AF65-F5344CB8AC3E}">
        <p14:creationId xmlns:p14="http://schemas.microsoft.com/office/powerpoint/2010/main" val="2444813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9C0000E-253E-B048-9BE1-2859B1244AE4}" type="datetimeFigureOut">
              <a:rPr lang="en-US"/>
              <a:pPr>
                <a:defRPr/>
              </a:pPr>
              <a:t>9/7/2021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5A6E665-D9E8-0641-BC7F-0D6C7751B01F}" type="slidenum">
              <a:rPr lang="en-US"/>
              <a:pPr>
                <a:defRPr/>
              </a:pPr>
              <a:t>‹#›</a:t>
            </a:fld>
            <a:endParaRPr lang="en-US" dirty="0"/>
          </a:p>
        </p:txBody>
      </p:sp>
    </p:spTree>
    <p:extLst>
      <p:ext uri="{BB962C8B-B14F-4D97-AF65-F5344CB8AC3E}">
        <p14:creationId xmlns:p14="http://schemas.microsoft.com/office/powerpoint/2010/main" val="2761397978"/>
      </p:ext>
    </p:extLst>
  </p:cSld>
  <p:clrMap bg1="lt1" tx1="dk1" bg2="lt2" tx2="dk2" accent1="accent1" accent2="accent2" accent3="accent3" accent4="accent4" accent5="accent5" accent6="accent6" hlink="hlink" folHlink="folHlink"/>
  <p:hf hdr="0" ftr="0" dt="0"/>
  <p:notesStyle>
    <a:lvl1pPr algn="l" defTabSz="391866" rtl="0" fontAlgn="base">
      <a:spcBef>
        <a:spcPct val="30000"/>
      </a:spcBef>
      <a:spcAft>
        <a:spcPct val="0"/>
      </a:spcAft>
      <a:defRPr sz="1000" kern="1200">
        <a:solidFill>
          <a:schemeClr val="tx1"/>
        </a:solidFill>
        <a:latin typeface="+mn-lt"/>
        <a:ea typeface="ＭＳ Ｐゴシック" charset="0"/>
        <a:cs typeface="ＭＳ Ｐゴシック" charset="0"/>
      </a:defRPr>
    </a:lvl1pPr>
    <a:lvl2pPr marL="391866" algn="l" defTabSz="391866" rtl="0" fontAlgn="base">
      <a:spcBef>
        <a:spcPct val="30000"/>
      </a:spcBef>
      <a:spcAft>
        <a:spcPct val="0"/>
      </a:spcAft>
      <a:defRPr sz="1000" kern="1200">
        <a:solidFill>
          <a:schemeClr val="tx1"/>
        </a:solidFill>
        <a:latin typeface="+mn-lt"/>
        <a:ea typeface="ＭＳ Ｐゴシック" charset="0"/>
        <a:cs typeface="+mn-cs"/>
      </a:defRPr>
    </a:lvl2pPr>
    <a:lvl3pPr marL="783732" algn="l" defTabSz="391866" rtl="0" fontAlgn="base">
      <a:spcBef>
        <a:spcPct val="30000"/>
      </a:spcBef>
      <a:spcAft>
        <a:spcPct val="0"/>
      </a:spcAft>
      <a:defRPr sz="1000" kern="1200">
        <a:solidFill>
          <a:schemeClr val="tx1"/>
        </a:solidFill>
        <a:latin typeface="+mn-lt"/>
        <a:ea typeface="ＭＳ Ｐゴシック" charset="0"/>
        <a:cs typeface="+mn-cs"/>
      </a:defRPr>
    </a:lvl3pPr>
    <a:lvl4pPr marL="1175598" algn="l" defTabSz="391866" rtl="0" fontAlgn="base">
      <a:spcBef>
        <a:spcPct val="30000"/>
      </a:spcBef>
      <a:spcAft>
        <a:spcPct val="0"/>
      </a:spcAft>
      <a:defRPr sz="1000" kern="1200">
        <a:solidFill>
          <a:schemeClr val="tx1"/>
        </a:solidFill>
        <a:latin typeface="+mn-lt"/>
        <a:ea typeface="ＭＳ Ｐゴシック" charset="0"/>
        <a:cs typeface="+mn-cs"/>
      </a:defRPr>
    </a:lvl4pPr>
    <a:lvl5pPr marL="1567464" algn="l" defTabSz="391866" rtl="0" fontAlgn="base">
      <a:spcBef>
        <a:spcPct val="30000"/>
      </a:spcBef>
      <a:spcAft>
        <a:spcPct val="0"/>
      </a:spcAft>
      <a:defRPr sz="1000" kern="1200">
        <a:solidFill>
          <a:schemeClr val="tx1"/>
        </a:solidFill>
        <a:latin typeface="+mn-lt"/>
        <a:ea typeface="ＭＳ Ｐゴシック" charset="0"/>
        <a:cs typeface="+mn-cs"/>
      </a:defRPr>
    </a:lvl5pPr>
    <a:lvl6pPr marL="1959331" algn="l" defTabSz="391866" rtl="0" eaLnBrk="1" latinLnBrk="0" hangingPunct="1">
      <a:defRPr sz="1000" kern="1200">
        <a:solidFill>
          <a:schemeClr val="tx1"/>
        </a:solidFill>
        <a:latin typeface="+mn-lt"/>
        <a:ea typeface="+mn-ea"/>
        <a:cs typeface="+mn-cs"/>
      </a:defRPr>
    </a:lvl6pPr>
    <a:lvl7pPr marL="2351197" algn="l" defTabSz="391866" rtl="0" eaLnBrk="1" latinLnBrk="0" hangingPunct="1">
      <a:defRPr sz="1000" kern="1200">
        <a:solidFill>
          <a:schemeClr val="tx1"/>
        </a:solidFill>
        <a:latin typeface="+mn-lt"/>
        <a:ea typeface="+mn-ea"/>
        <a:cs typeface="+mn-cs"/>
      </a:defRPr>
    </a:lvl7pPr>
    <a:lvl8pPr marL="2743063" algn="l" defTabSz="391866" rtl="0" eaLnBrk="1" latinLnBrk="0" hangingPunct="1">
      <a:defRPr sz="1000" kern="1200">
        <a:solidFill>
          <a:schemeClr val="tx1"/>
        </a:solidFill>
        <a:latin typeface="+mn-lt"/>
        <a:ea typeface="+mn-ea"/>
        <a:cs typeface="+mn-cs"/>
      </a:defRPr>
    </a:lvl8pPr>
    <a:lvl9pPr marL="3134929" algn="l" defTabSz="39186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A6E665-D9E8-0641-BC7F-0D6C7751B01F}" type="slidenum">
              <a:rPr lang="en-US" smtClean="0"/>
              <a:pPr>
                <a:defRPr/>
              </a:pPr>
              <a:t>17</a:t>
            </a:fld>
            <a:endParaRPr lang="en-US" dirty="0"/>
          </a:p>
        </p:txBody>
      </p:sp>
    </p:spTree>
    <p:extLst>
      <p:ext uri="{BB962C8B-B14F-4D97-AF65-F5344CB8AC3E}">
        <p14:creationId xmlns:p14="http://schemas.microsoft.com/office/powerpoint/2010/main" val="280529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1" y="569754"/>
            <a:ext cx="8768058"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E326B580-C810-44AB-850A-46F4927C56AC}" type="datetime1">
              <a:rPr lang="en-US" smtClean="0"/>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13025924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3958F4EC-7B04-4DBA-8D10-4E0F11C822BC}" type="datetime1">
              <a:rPr lang="en-US" smtClean="0"/>
              <a:t>9/7/2021</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pPr>
                <a:defRPr/>
              </a:pPr>
              <a:t>‹#›</a:t>
            </a:fld>
            <a:endParaRPr lang="en-US" dirty="0"/>
          </a:p>
        </p:txBody>
      </p:sp>
    </p:spTree>
    <p:extLst>
      <p:ext uri="{BB962C8B-B14F-4D97-AF65-F5344CB8AC3E}">
        <p14:creationId xmlns:p14="http://schemas.microsoft.com/office/powerpoint/2010/main" val="22844634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pPr>
                <a:defRPr/>
              </a:pPr>
              <a:t>‹#›</a:t>
            </a:fld>
            <a:endParaRPr lang="en-US" dirty="0"/>
          </a:p>
        </p:txBody>
      </p:sp>
      <p:sp>
        <p:nvSpPr>
          <p:cNvPr id="4" name="Date Placeholder 11"/>
          <p:cNvSpPr>
            <a:spLocks noGrp="1"/>
          </p:cNvSpPr>
          <p:nvPr>
            <p:ph type="dt" sz="half" idx="11"/>
          </p:nvPr>
        </p:nvSpPr>
        <p:spPr/>
        <p:txBody>
          <a:bodyPr/>
          <a:lstStyle>
            <a:lvl1pPr>
              <a:defRPr/>
            </a:lvl1pPr>
          </a:lstStyle>
          <a:p>
            <a:pPr>
              <a:defRPr/>
            </a:pPr>
            <a:fld id="{51974C67-5BF0-482C-99AE-95097BCDB926}" type="datetime1">
              <a:rPr lang="en-US" smtClean="0"/>
              <a:t>9/7/2021</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633061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pPr>
                <a:defRPr/>
              </a:pPr>
              <a:t>‹#›</a:t>
            </a:fld>
            <a:endParaRPr lang="en-US" dirty="0"/>
          </a:p>
        </p:txBody>
      </p:sp>
      <p:sp>
        <p:nvSpPr>
          <p:cNvPr id="3" name="Date Placeholder 11"/>
          <p:cNvSpPr>
            <a:spLocks noGrp="1"/>
          </p:cNvSpPr>
          <p:nvPr>
            <p:ph type="dt" sz="half" idx="11"/>
          </p:nvPr>
        </p:nvSpPr>
        <p:spPr/>
        <p:txBody>
          <a:bodyPr/>
          <a:lstStyle>
            <a:lvl1pPr>
              <a:defRPr/>
            </a:lvl1pPr>
          </a:lstStyle>
          <a:p>
            <a:pPr>
              <a:defRPr/>
            </a:pPr>
            <a:fld id="{3F4C0AFF-EF89-4800-A834-54B3283398EB}" type="datetime1">
              <a:rPr lang="en-US" smtClean="0"/>
              <a:t>9/7/2021</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0749097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9338B7FB-6D49-45F9-B520-3D2B68C557A3}" type="datetime1">
              <a:rPr lang="en-US" smtClean="0"/>
              <a:t>9/7/2021</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pPr>
                <a:defRPr/>
              </a:pPr>
              <a:t>‹#›</a:t>
            </a:fld>
            <a:endParaRPr lang="en-US" dirty="0"/>
          </a:p>
        </p:txBody>
      </p:sp>
    </p:spTree>
    <p:extLst>
      <p:ext uri="{BB962C8B-B14F-4D97-AF65-F5344CB8AC3E}">
        <p14:creationId xmlns:p14="http://schemas.microsoft.com/office/powerpoint/2010/main" val="317658039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4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3E0B2045-632F-44E6-AE81-C3ED55F30888}" type="datetime1">
              <a:rPr lang="en-US" smtClean="0"/>
              <a:t>9/7/2021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99320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562283"/>
            <a:ext cx="8787384" cy="197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94022960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2176123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835785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9/7/2021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2365718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9/7/2021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61152233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50" y="562384"/>
            <a:ext cx="8768058" cy="1970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CCD894F-F878-4F81-9DFE-D8D851898081}" type="datetime1">
              <a:rPr lang="en-US" smtClean="0"/>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29458280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9/7/2021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776163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509" y="510525"/>
            <a:ext cx="8787384" cy="19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89832" y="4093930"/>
            <a:ext cx="7630189" cy="427441"/>
          </a:xfrm>
        </p:spPr>
        <p:txBody>
          <a:bodyPr>
            <a:normAutofit/>
          </a:bodyPr>
          <a:lstStyle>
            <a:lvl1pPr marL="0" indent="0" algn="l">
              <a:buNone/>
              <a:defRPr sz="1400" baseline="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dirty="0" smtClean="0"/>
              <a:t>CITY COUNCIL PRESENTATION</a:t>
            </a:r>
          </a:p>
          <a:p>
            <a:r>
              <a:rPr lang="en-US" dirty="0" smtClean="0"/>
              <a:t>JUNE 7, 2017</a:t>
            </a:r>
          </a:p>
          <a:p>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hasCustomPrompt="1"/>
          </p:nvPr>
        </p:nvSpPr>
        <p:spPr>
          <a:xfrm>
            <a:off x="589832" y="3069318"/>
            <a:ext cx="7630190" cy="881816"/>
          </a:xfrm>
        </p:spPr>
        <p:txBody>
          <a:bodyPr>
            <a:normAutofit/>
          </a:bodyPr>
          <a:lstStyle>
            <a:lvl1pPr>
              <a:defRPr sz="2000" cap="all" baseline="0"/>
            </a:lvl1pPr>
          </a:lstStyle>
          <a:p>
            <a:r>
              <a:rPr lang="en-US" dirty="0" smtClean="0"/>
              <a:t>Recommended budget for fiscal year 2018</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indent="0" algn="l" defTabSz="783732" rtl="0" eaLnBrk="1" fontAlgn="base" latinLnBrk="0" hangingPunct="1">
              <a:lnSpc>
                <a:spcPct val="100000"/>
              </a:lnSpc>
              <a:spcBef>
                <a:spcPct val="0"/>
              </a:spcBef>
              <a:spcAft>
                <a:spcPct val="0"/>
              </a:spcAft>
              <a:buClrTx/>
              <a:buSzTx/>
              <a:buFontTx/>
              <a:buNone/>
              <a:tabLst/>
              <a:defRPr/>
            </a:pPr>
            <a:r>
              <a:rPr lang="en-US" sz="1700" dirty="0" smtClean="0">
                <a:solidFill>
                  <a:schemeClr val="tx1"/>
                </a:solidFill>
              </a:rPr>
              <a:t>OFFICE OF THE </a:t>
            </a:r>
            <a:r>
              <a:rPr lang="en-US" sz="1700" b="1" dirty="0" smtClean="0">
                <a:solidFill>
                  <a:schemeClr val="tx1"/>
                </a:solidFill>
              </a:rPr>
              <a:t>CITY ATTORNEY</a:t>
            </a:r>
            <a:endParaRPr lang="en-US" sz="1700" dirty="0" smtClean="0">
              <a:solidFill>
                <a:schemeClr val="tx1"/>
              </a:solidFill>
            </a:endParaRPr>
          </a:p>
        </p:txBody>
      </p:sp>
      <p:pic>
        <p:nvPicPr>
          <p:cNvPr id="2" name="Picture 1"/>
          <p:cNvPicPr>
            <a:picLocks noChangeAspect="1"/>
          </p:cNvPicPr>
          <p:nvPr userDrawn="1"/>
        </p:nvPicPr>
        <p:blipFill>
          <a:blip r:embed="rId3"/>
          <a:stretch>
            <a:fillRect/>
          </a:stretch>
        </p:blipFill>
        <p:spPr>
          <a:xfrm>
            <a:off x="2011728" y="510525"/>
            <a:ext cx="6767147" cy="1972189"/>
          </a:xfrm>
          <a:prstGeom prst="rect">
            <a:avLst/>
          </a:prstGeom>
        </p:spPr>
      </p:pic>
    </p:spTree>
    <p:extLst>
      <p:ext uri="{BB962C8B-B14F-4D97-AF65-F5344CB8AC3E}">
        <p14:creationId xmlns:p14="http://schemas.microsoft.com/office/powerpoint/2010/main" val="28375081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5" name="Date Placeholder 11"/>
          <p:cNvSpPr>
            <a:spLocks noGrp="1"/>
          </p:cNvSpPr>
          <p:nvPr>
            <p:ph type="dt" sz="half" idx="11"/>
          </p:nvPr>
        </p:nvSpPr>
        <p:spPr/>
        <p:txBody>
          <a:bodyPr/>
          <a:lstStyle>
            <a:lvl1pPr>
              <a:defRPr/>
            </a:lvl1pPr>
          </a:lstStyle>
          <a:p>
            <a:pPr>
              <a:defRPr/>
            </a:pPr>
            <a:fld id="{0EA4DE66-B5B1-AE4B-BAE3-93BE5A9911E5}" type="datetimeFigureOut">
              <a:rPr lang="en-US"/>
              <a:pPr>
                <a:defRPr/>
              </a:pPr>
              <a:t>9/7/2021</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47164264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TextBox 16"/>
          <p:cNvSpPr txBox="1">
            <a:spLocks noChangeArrowheads="1"/>
          </p:cNvSpPr>
          <p:nvPr/>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40000406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232983556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9/7/2021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29968941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65ACE031-DE55-044E-9841-97028F40BD35}" type="datetimeFigureOut">
              <a:rPr lang="en-US"/>
              <a:pPr>
                <a:defRPr/>
              </a:pPr>
              <a:t>9/7/2021</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73511238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9/7/2021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944036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rgbClr val="000000"/>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28962ED-47FB-994B-850E-1F6F9F3AE81A}" type="datetimeFigureOut">
              <a:rPr lang="en-US"/>
              <a:pPr>
                <a:defRPr/>
              </a:pPr>
              <a:t>9/7/2021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201149889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9/7/2021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431207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pPr>
                <a:defRPr/>
              </a:pPr>
              <a:t>‹#›</a:t>
            </a:fld>
            <a:endParaRPr lang="en-US" dirty="0"/>
          </a:p>
        </p:txBody>
      </p:sp>
      <p:sp>
        <p:nvSpPr>
          <p:cNvPr id="5" name="Date Placeholder 11"/>
          <p:cNvSpPr>
            <a:spLocks noGrp="1"/>
          </p:cNvSpPr>
          <p:nvPr>
            <p:ph type="dt" sz="half" idx="11"/>
          </p:nvPr>
        </p:nvSpPr>
        <p:spPr/>
        <p:txBody>
          <a:bodyPr/>
          <a:lstStyle>
            <a:lvl1pPr>
              <a:defRPr/>
            </a:lvl1pPr>
          </a:lstStyle>
          <a:p>
            <a:pPr>
              <a:defRPr/>
            </a:pPr>
            <a:fld id="{3C1D185A-447E-4FC8-AEE6-D61F07C56CC3}" type="datetime1">
              <a:rPr lang="en-US" smtClean="0"/>
              <a:t>9/7/2021</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612348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6C1E49A1-86BD-3F41-8200-B8E39F73D2EC}" type="datetimeFigureOut">
              <a:rPr lang="en-US"/>
              <a:pPr>
                <a:defRPr/>
              </a:pPr>
              <a:t>9/7/2021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150855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D44EF900-6E57-FC49-AEBE-28D9112D1F37}" type="datetimeFigureOut">
              <a:rPr lang="en-US"/>
              <a:pPr>
                <a:defRPr/>
              </a:pPr>
              <a:t>9/7/2021</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65868737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4" name="Date Placeholder 11"/>
          <p:cNvSpPr>
            <a:spLocks noGrp="1"/>
          </p:cNvSpPr>
          <p:nvPr>
            <p:ph type="dt" sz="half" idx="11"/>
          </p:nvPr>
        </p:nvSpPr>
        <p:spPr/>
        <p:txBody>
          <a:bodyPr/>
          <a:lstStyle>
            <a:lvl1pPr>
              <a:defRPr/>
            </a:lvl1pPr>
          </a:lstStyle>
          <a:p>
            <a:pPr>
              <a:defRPr/>
            </a:pPr>
            <a:fld id="{D3D0CD6F-3AF2-4F45-9E27-E09E0B9DABDF}" type="datetimeFigureOut">
              <a:rPr lang="en-US"/>
              <a:pPr>
                <a:defRPr/>
              </a:pPr>
              <a:t>9/7/2021</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7556846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3" name="Date Placeholder 11"/>
          <p:cNvSpPr>
            <a:spLocks noGrp="1"/>
          </p:cNvSpPr>
          <p:nvPr>
            <p:ph type="dt" sz="half" idx="11"/>
          </p:nvPr>
        </p:nvSpPr>
        <p:spPr/>
        <p:txBody>
          <a:bodyPr/>
          <a:lstStyle>
            <a:lvl1pPr>
              <a:defRPr/>
            </a:lvl1pPr>
          </a:lstStyle>
          <a:p>
            <a:pPr>
              <a:defRPr/>
            </a:pPr>
            <a:fld id="{3A17DB03-36D2-5E4F-8CC4-0D053B33B7A7}" type="datetimeFigureOut">
              <a:rPr lang="en-US"/>
              <a:pPr>
                <a:defRPr/>
              </a:pPr>
              <a:t>9/7/2021</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18823209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E21B9CCC-9484-AA44-A345-3E814931D731}" type="datetimeFigureOut">
              <a:rPr lang="en-US"/>
              <a:pPr>
                <a:defRPr/>
              </a:pPr>
              <a:t>9/7/2021</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3922748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Drag picture to placeholder or click icon to add</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9/7/2021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696781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58416" y="329142"/>
            <a:ext cx="7462044" cy="691426"/>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58416" y="1261710"/>
            <a:ext cx="7462044" cy="3181703"/>
          </a:xfrm>
        </p:spPr>
        <p:txBody>
          <a:bodyPr/>
          <a:lstStyle/>
          <a:p>
            <a:endParaRPr lang="en-US" dirty="0"/>
          </a:p>
        </p:txBody>
      </p:sp>
      <p:sp>
        <p:nvSpPr>
          <p:cNvPr id="4" name="Footer Placeholder 3"/>
          <p:cNvSpPr>
            <a:spLocks noGrp="1"/>
          </p:cNvSpPr>
          <p:nvPr>
            <p:ph type="ftr" sz="quarter" idx="10"/>
          </p:nvPr>
        </p:nvSpPr>
        <p:spPr>
          <a:xfrm>
            <a:off x="1389988" y="4662840"/>
            <a:ext cx="5925741" cy="287999"/>
          </a:xfrm>
        </p:spPr>
        <p:txBody>
          <a:bodyPr/>
          <a:lstStyle>
            <a:lvl1pPr>
              <a:defRPr/>
            </a:lvl1pPr>
          </a:lstStyle>
          <a:p>
            <a:r>
              <a:rPr lang="en-US" dirty="0"/>
              <a:t>City of Santa Barbara  •  Finance Department</a:t>
            </a:r>
          </a:p>
        </p:txBody>
      </p:sp>
      <p:sp>
        <p:nvSpPr>
          <p:cNvPr id="5" name="Slide Number Placeholder 4"/>
          <p:cNvSpPr>
            <a:spLocks noGrp="1"/>
          </p:cNvSpPr>
          <p:nvPr>
            <p:ph type="sldNum" sz="quarter" idx="11"/>
          </p:nvPr>
        </p:nvSpPr>
        <p:spPr>
          <a:xfrm>
            <a:off x="6657314" y="4662840"/>
            <a:ext cx="2048404" cy="274285"/>
          </a:xfrm>
        </p:spPr>
        <p:txBody>
          <a:bodyPr/>
          <a:lstStyle>
            <a:lvl1pPr>
              <a:defRPr/>
            </a:lvl1pPr>
          </a:lstStyle>
          <a:p>
            <a:fld id="{25F74050-4E12-4357-97F1-053E8473E112}" type="slidenum">
              <a:rPr lang="en-US">
                <a:solidFill>
                  <a:prstClr val="black">
                    <a:lumMod val="10000"/>
                    <a:lumOff val="90000"/>
                  </a:prstClr>
                </a:solidFill>
              </a: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9830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9E83E50B-B86A-4A5C-A2BF-006BB66084BC}" type="datetime1">
              <a:rPr lang="en-US" smtClean="0"/>
              <a:t>9/7/2021</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pPr>
                <a:defRPr/>
              </a:pPr>
              <a:t>‹#›</a:t>
            </a:fld>
            <a:endParaRPr lang="en-US" dirty="0"/>
          </a:p>
        </p:txBody>
      </p:sp>
    </p:spTree>
    <p:extLst>
      <p:ext uri="{BB962C8B-B14F-4D97-AF65-F5344CB8AC3E}">
        <p14:creationId xmlns:p14="http://schemas.microsoft.com/office/powerpoint/2010/main" val="34591909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1627"/>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pPr>
                <a:defRPr/>
              </a:pPr>
              <a:t>‹#›</a:t>
            </a:fld>
            <a:endParaRPr lang="en-US" dirty="0"/>
          </a:p>
        </p:txBody>
      </p:sp>
      <p:sp>
        <p:nvSpPr>
          <p:cNvPr id="6" name="Date Placeholder 11"/>
          <p:cNvSpPr>
            <a:spLocks noGrp="1"/>
          </p:cNvSpPr>
          <p:nvPr>
            <p:ph type="dt" sz="half" idx="15"/>
          </p:nvPr>
        </p:nvSpPr>
        <p:spPr/>
        <p:txBody>
          <a:bodyPr/>
          <a:lstStyle>
            <a:lvl1pPr>
              <a:defRPr/>
            </a:lvl1pPr>
          </a:lstStyle>
          <a:p>
            <a:pPr>
              <a:defRPr/>
            </a:pPr>
            <a:fld id="{CF7D37AA-1811-4D82-B95B-A733988B5100}" type="datetime1">
              <a:rPr lang="en-US" smtClean="0"/>
              <a:t>9/7/2021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5668316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3B85"/>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rgbClr val="EAEAE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chemeClr val="bg2">
                    <a:lumMod val="10000"/>
                    <a:lumOff val="90000"/>
                  </a:schemeClr>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63EA05-9E76-4764-8FAD-083CC63A8CD8}" type="datetime1">
              <a:rPr lang="en-US" smtClean="0"/>
              <a:t>9/7/2021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34450979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A3B85"/>
        </a:solidFill>
        <a:effectLst/>
      </p:bgPr>
    </p:bg>
    <p:spTree>
      <p:nvGrpSpPr>
        <p:cNvPr id="1" name=""/>
        <p:cNvGrpSpPr/>
        <p:nvPr/>
      </p:nvGrpSpPr>
      <p:grpSpPr>
        <a:xfrm>
          <a:off x="0" y="0"/>
          <a:ext cx="0" cy="0"/>
          <a:chOff x="0" y="0"/>
          <a:chExt cx="0" cy="0"/>
        </a:xfrm>
      </p:grpSpPr>
      <p:sp>
        <p:nvSpPr>
          <p:cNvPr id="5" name="Date Placeholder 13"/>
          <p:cNvSpPr>
            <a:spLocks noGrp="1"/>
          </p:cNvSpPr>
          <p:nvPr>
            <p:ph type="dt" sz="half" idx="10"/>
          </p:nvPr>
        </p:nvSpPr>
        <p:spPr/>
        <p:txBody>
          <a:bodyPr/>
          <a:lstStyle>
            <a:lvl1pPr>
              <a:defRPr/>
            </a:lvl1pPr>
          </a:lstStyle>
          <a:p>
            <a:pPr>
              <a:defRPr/>
            </a:pPr>
            <a:fld id="{0A6513D1-908E-4589-A9F0-CC2A48534404}" type="datetime1">
              <a:rPr lang="en-US" smtClean="0"/>
              <a:t>9/7/2021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188878343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rgbClr val="1259A9"/>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62278102-F2A0-433F-B200-019E31A1571C}" type="datetime1">
              <a:rPr lang="en-US" smtClean="0"/>
              <a:t>9/7/2021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pPr>
                <a:defRPr/>
              </a:pPr>
              <a:t>‹#›</a:t>
            </a:fld>
            <a:endParaRPr lang="en-US" dirty="0"/>
          </a:p>
        </p:txBody>
      </p:sp>
    </p:spTree>
    <p:extLst>
      <p:ext uri="{BB962C8B-B14F-4D97-AF65-F5344CB8AC3E}">
        <p14:creationId xmlns:p14="http://schemas.microsoft.com/office/powerpoint/2010/main" val="348359385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A748A6E1-145C-406F-A676-AC791C02959A}" type="datetime1">
              <a:rPr lang="en-US" smtClean="0"/>
              <a:t>9/7/2021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20536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pic>
        <p:nvPicPr>
          <p:cNvPr id="1027" name="Picture 7"/>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sp>
        <p:nvSpPr>
          <p:cNvPr id="1031" name="TextBox 8"/>
          <p:cNvSpPr txBox="1">
            <a:spLocks noChangeArrowheads="1"/>
          </p:cNvSpPr>
          <p:nvPr/>
        </p:nvSpPr>
        <p:spPr bwMode="auto">
          <a:xfrm>
            <a:off x="5680359" y="4609996"/>
            <a:ext cx="2664145" cy="309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b="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44982"/>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pPr>
                <a:defRPr/>
              </a:pPr>
              <a:t>‹#›</a:t>
            </a:fld>
            <a:endParaRPr lang="en-US" dirty="0"/>
          </a:p>
        </p:txBody>
      </p:sp>
      <p:sp>
        <p:nvSpPr>
          <p:cNvPr id="12" name="Date Placeholder 11"/>
          <p:cNvSpPr>
            <a:spLocks noGrp="1"/>
          </p:cNvSpPr>
          <p:nvPr>
            <p:ph type="dt" sz="half" idx="2"/>
          </p:nvPr>
        </p:nvSpPr>
        <p:spPr>
          <a:xfrm>
            <a:off x="1364079" y="4644982"/>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FCDE6C44-5EF8-4005-9D02-6EFEADE0FA54}" type="datetime1">
              <a:rPr lang="en-US" smtClean="0"/>
              <a:t>9/7/2021</a:t>
            </a:fld>
            <a:endParaRPr lang="en-US" dirty="0"/>
          </a:p>
        </p:txBody>
      </p:sp>
      <p:sp>
        <p:nvSpPr>
          <p:cNvPr id="14" name="Footer Placeholder 13"/>
          <p:cNvSpPr>
            <a:spLocks noGrp="1"/>
          </p:cNvSpPr>
          <p:nvPr>
            <p:ph type="ftr" sz="quarter" idx="3"/>
          </p:nvPr>
        </p:nvSpPr>
        <p:spPr>
          <a:xfrm>
            <a:off x="3412483" y="4644982"/>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01826" y="76144"/>
            <a:ext cx="414563" cy="417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95" r:id="rId2"/>
    <p:sldLayoutId id="2147483982" r:id="rId3"/>
    <p:sldLayoutId id="2147483989" r:id="rId4"/>
    <p:sldLayoutId id="2147483983" r:id="rId5"/>
    <p:sldLayoutId id="2147483990" r:id="rId6"/>
    <p:sldLayoutId id="2147483994" r:id="rId7"/>
    <p:sldLayoutId id="2147483991" r:id="rId8"/>
    <p:sldLayoutId id="2147483984" r:id="rId9"/>
    <p:sldLayoutId id="2147483992" r:id="rId10"/>
    <p:sldLayoutId id="2147483985" r:id="rId11"/>
    <p:sldLayoutId id="2147483986" r:id="rId12"/>
    <p:sldLayoutId id="2147483993" r:id="rId13"/>
    <p:sldLayoutId id="2147483987" r:id="rId14"/>
    <p:sldLayoutId id="2147484036" r:id="rId15"/>
    <p:sldLayoutId id="2147484039" r:id="rId16"/>
    <p:sldLayoutId id="2147484040" r:id="rId17"/>
    <p:sldLayoutId id="2147484042" r:id="rId18"/>
    <p:sldLayoutId id="2147484044" r:id="rId19"/>
    <p:sldLayoutId id="2147484050" r:id="rId20"/>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
          <a:srgbClr val="1259A9"/>
        </a:buClr>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
          <a:srgbClr val="1259A9"/>
        </a:buClr>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
          <a:srgbClr val="1259A9"/>
        </a:buClr>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
          <a:srgbClr val="1259A9"/>
        </a:buClr>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
          <a:srgbClr val="1259A9"/>
        </a:buClr>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pic>
        <p:nvPicPr>
          <p:cNvPr id="1027"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sp>
        <p:nvSpPr>
          <p:cNvPr id="1031" name="TextBox 8"/>
          <p:cNvSpPr txBox="1">
            <a:spLocks noChangeArrowheads="1"/>
          </p:cNvSpPr>
          <p:nvPr/>
        </p:nvSpPr>
        <p:spPr bwMode="auto">
          <a:xfrm>
            <a:off x="5680359" y="4604951"/>
            <a:ext cx="2664145" cy="309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39937"/>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2" name="Date Placeholder 11"/>
          <p:cNvSpPr>
            <a:spLocks noGrp="1"/>
          </p:cNvSpPr>
          <p:nvPr>
            <p:ph type="dt" sz="half" idx="2"/>
          </p:nvPr>
        </p:nvSpPr>
        <p:spPr>
          <a:xfrm>
            <a:off x="1364079" y="4639937"/>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76998C0E-2E10-4C40-BC65-D7C728DF8F85}" type="datetimeFigureOut">
              <a:rPr lang="en-US"/>
              <a:pPr>
                <a:defRPr/>
              </a:pPr>
              <a:t>9/7/2021</a:t>
            </a:fld>
            <a:endParaRPr lang="en-US" dirty="0"/>
          </a:p>
        </p:txBody>
      </p:sp>
      <p:sp>
        <p:nvSpPr>
          <p:cNvPr id="14" name="Footer Placeholder 13"/>
          <p:cNvSpPr>
            <a:spLocks noGrp="1"/>
          </p:cNvSpPr>
          <p:nvPr>
            <p:ph type="ftr" sz="quarter" idx="3"/>
          </p:nvPr>
        </p:nvSpPr>
        <p:spPr>
          <a:xfrm>
            <a:off x="3412483" y="4639937"/>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00142" y="76144"/>
            <a:ext cx="414563" cy="417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1588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chemeClr val="tx1"/>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Tx/>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Tx/>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Tx/>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Tx/>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Tx/>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20000"/>
          </a:bodyPr>
          <a:lstStyle/>
          <a:p>
            <a:r>
              <a:rPr lang="en-US" dirty="0" smtClean="0"/>
              <a:t>COMMUNITY FORMATION COMMISSION</a:t>
            </a:r>
            <a:endParaRPr lang="en-US" dirty="0"/>
          </a:p>
          <a:p>
            <a:r>
              <a:rPr lang="en-US" dirty="0" smtClean="0"/>
              <a:t>September 8, 2021</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BB6DA36-3F53-B848-912E-9392F732136F}" type="slidenum">
              <a:rPr lang="en-US" smtClean="0">
                <a:solidFill>
                  <a:prstClr val="black">
                    <a:lumMod val="10000"/>
                    <a:lumOff val="90000"/>
                  </a:prstClr>
                </a:solidFill>
              </a:rPr>
              <a:pPr>
                <a:defRPr/>
              </a:pPr>
              <a:t>1</a:t>
            </a:fld>
            <a:endParaRPr lang="en-US" dirty="0">
              <a:solidFill>
                <a:prstClr val="black">
                  <a:lumMod val="10000"/>
                  <a:lumOff val="90000"/>
                </a:prstClr>
              </a:solidFill>
            </a:endParaRPr>
          </a:p>
        </p:txBody>
      </p:sp>
      <p:sp>
        <p:nvSpPr>
          <p:cNvPr id="5" name="Title 4"/>
          <p:cNvSpPr>
            <a:spLocks noGrp="1"/>
          </p:cNvSpPr>
          <p:nvPr>
            <p:ph type="ctrTitle"/>
          </p:nvPr>
        </p:nvSpPr>
        <p:spPr/>
        <p:txBody>
          <a:bodyPr>
            <a:normAutofit fontScale="90000"/>
          </a:bodyPr>
          <a:lstStyle/>
          <a:p>
            <a:r>
              <a:rPr lang="en-US" dirty="0" smtClean="0"/>
              <a:t>THE P’s TO BE AWARE OF: </a:t>
            </a:r>
            <a:r>
              <a:rPr lang="en-US" dirty="0" smtClean="0">
                <a:solidFill>
                  <a:srgbClr val="FF0000"/>
                </a:solidFill>
              </a:rPr>
              <a:t>P</a:t>
            </a:r>
            <a:r>
              <a:rPr lang="en-US" dirty="0" smtClean="0"/>
              <a:t>OBAR, </a:t>
            </a:r>
            <a:r>
              <a:rPr lang="en-US" dirty="0" smtClean="0">
                <a:solidFill>
                  <a:srgbClr val="FF0000"/>
                </a:solidFill>
              </a:rPr>
              <a:t>P</a:t>
            </a:r>
            <a:r>
              <a:rPr lang="en-US" dirty="0" smtClean="0"/>
              <a:t>ERSONNEL RECORDS- (</a:t>
            </a:r>
            <a:r>
              <a:rPr lang="en-US" dirty="0" smtClean="0">
                <a:solidFill>
                  <a:srgbClr val="FF0000"/>
                </a:solidFill>
              </a:rPr>
              <a:t>P</a:t>
            </a:r>
            <a:r>
              <a:rPr lang="en-US" dirty="0" smtClean="0"/>
              <a:t>ENAL CODE 832.7/</a:t>
            </a:r>
            <a:r>
              <a:rPr lang="en-US" dirty="0" smtClean="0">
                <a:solidFill>
                  <a:srgbClr val="FF0000"/>
                </a:solidFill>
              </a:rPr>
              <a:t>P</a:t>
            </a:r>
            <a:r>
              <a:rPr lang="en-US" dirty="0" smtClean="0"/>
              <a:t>ITCHESS), AND  </a:t>
            </a:r>
            <a:r>
              <a:rPr lang="en-US" dirty="0" smtClean="0">
                <a:solidFill>
                  <a:srgbClr val="FF0000"/>
                </a:solidFill>
              </a:rPr>
              <a:t>P</a:t>
            </a:r>
            <a:r>
              <a:rPr lang="en-US" dirty="0" smtClean="0"/>
              <a:t>RIVACY DURING CLOSED SESSION DELIBERATIONS</a:t>
            </a:r>
            <a:endParaRPr lang="en-US" dirty="0"/>
          </a:p>
        </p:txBody>
      </p:sp>
    </p:spTree>
    <p:extLst>
      <p:ext uri="{BB962C8B-B14F-4D97-AF65-F5344CB8AC3E}">
        <p14:creationId xmlns:p14="http://schemas.microsoft.com/office/powerpoint/2010/main" val="34578191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of Investigative Documents</a:t>
            </a:r>
            <a:endParaRPr lang="en-US" dirty="0"/>
          </a:p>
        </p:txBody>
      </p:sp>
      <p:sp>
        <p:nvSpPr>
          <p:cNvPr id="3" name="Content Placeholder 2"/>
          <p:cNvSpPr>
            <a:spLocks noGrp="1"/>
          </p:cNvSpPr>
          <p:nvPr>
            <p:ph idx="1"/>
          </p:nvPr>
        </p:nvSpPr>
        <p:spPr>
          <a:xfrm>
            <a:off x="586783" y="1250282"/>
            <a:ext cx="7754673" cy="3287988"/>
          </a:xfrm>
        </p:spPr>
        <p:txBody>
          <a:bodyPr/>
          <a:lstStyle/>
          <a:p>
            <a:pPr algn="just">
              <a:buClrTx/>
            </a:pPr>
            <a:r>
              <a:rPr lang="en-US" sz="2000" dirty="0" smtClean="0">
                <a:latin typeface="Arial" panose="020B0604020202020204" pitchFamily="34" charset="0"/>
              </a:rPr>
              <a:t>For the initial interview, </a:t>
            </a:r>
            <a:r>
              <a:rPr lang="en-US" sz="2000" dirty="0">
                <a:latin typeface="Arial" panose="020B0604020202020204" pitchFamily="34" charset="0"/>
              </a:rPr>
              <a:t>n</a:t>
            </a:r>
            <a:r>
              <a:rPr lang="en-US" sz="2000" dirty="0" smtClean="0">
                <a:latin typeface="Arial" panose="020B0604020202020204" pitchFamily="34" charset="0"/>
              </a:rPr>
              <a:t>o </a:t>
            </a:r>
            <a:r>
              <a:rPr lang="en-US" sz="2000" dirty="0">
                <a:latin typeface="Arial" panose="020B0604020202020204" pitchFamily="34" charset="0"/>
              </a:rPr>
              <a:t>pre-interview disclosure </a:t>
            </a:r>
            <a:r>
              <a:rPr lang="en-US" sz="2000" dirty="0" smtClean="0">
                <a:latin typeface="Arial" panose="020B0604020202020204" pitchFamily="34" charset="0"/>
              </a:rPr>
              <a:t>required. </a:t>
            </a:r>
            <a:endParaRPr lang="en-US" sz="2000" dirty="0">
              <a:latin typeface="Arial" panose="020B0604020202020204" pitchFamily="34" charset="0"/>
            </a:endParaRPr>
          </a:p>
          <a:p>
            <a:pPr algn="just">
              <a:buClrTx/>
            </a:pPr>
            <a:r>
              <a:rPr lang="en-US" sz="2000" dirty="0" smtClean="0">
                <a:latin typeface="Arial" panose="020B0604020202020204" pitchFamily="34" charset="0"/>
              </a:rPr>
              <a:t>For subsequent interviews, the Officer </a:t>
            </a:r>
            <a:r>
              <a:rPr lang="en-US" sz="2000" dirty="0">
                <a:latin typeface="Arial" panose="020B0604020202020204" pitchFamily="34" charset="0"/>
              </a:rPr>
              <a:t>“shall” have access to tape-recording “prior to any further interrogation</a:t>
            </a:r>
            <a:r>
              <a:rPr lang="en-US" sz="2000" dirty="0" smtClean="0">
                <a:latin typeface="Arial" panose="020B0604020202020204" pitchFamily="34" charset="0"/>
              </a:rPr>
              <a:t>” and “shall </a:t>
            </a:r>
            <a:r>
              <a:rPr lang="en-US" sz="2000" dirty="0">
                <a:latin typeface="Arial" panose="020B0604020202020204" pitchFamily="34" charset="0"/>
              </a:rPr>
              <a:t>be entitled” to transcribed copy of notes made by stenographer, reports, and complaints, unless deemed </a:t>
            </a:r>
            <a:r>
              <a:rPr lang="en-US" sz="2000" dirty="0" smtClean="0">
                <a:latin typeface="Arial" panose="020B0604020202020204" pitchFamily="34" charset="0"/>
              </a:rPr>
              <a:t>confidential.</a:t>
            </a:r>
            <a:endParaRPr lang="en-US" sz="2000" dirty="0">
              <a:latin typeface="Arial" panose="020B0604020202020204" pitchFamily="34" charset="0"/>
            </a:endParaRPr>
          </a:p>
          <a:p>
            <a:pPr algn="just">
              <a:buClrTx/>
            </a:pPr>
            <a:r>
              <a:rPr lang="en-US" sz="2000" dirty="0" smtClean="0">
                <a:latin typeface="Arial" panose="020B0604020202020204" pitchFamily="34" charset="0"/>
                <a:ea typeface="Calibri" panose="020F0502020204030204" pitchFamily="34" charset="0"/>
              </a:rPr>
              <a:t>Split decision!!!_ </a:t>
            </a:r>
            <a:r>
              <a:rPr lang="en-US" sz="2000" i="1" dirty="0" smtClean="0">
                <a:latin typeface="Arial" panose="020B0604020202020204" pitchFamily="34" charset="0"/>
                <a:ea typeface="Calibri" panose="020F0502020204030204" pitchFamily="34" charset="0"/>
              </a:rPr>
              <a:t>Santa Ana Police Officers Assn. v. City of Santa Ana</a:t>
            </a:r>
            <a:r>
              <a:rPr lang="en-US" sz="2000" dirty="0" smtClean="0">
                <a:latin typeface="Arial" panose="020B0604020202020204" pitchFamily="34" charset="0"/>
                <a:ea typeface="Calibri" panose="020F0502020204030204" pitchFamily="34" charset="0"/>
              </a:rPr>
              <a:t> (2017) &amp; </a:t>
            </a:r>
            <a:r>
              <a:rPr lang="en-US" sz="2000" i="1" dirty="0" smtClean="0">
                <a:latin typeface="Arial" panose="020B0604020202020204" pitchFamily="34" charset="0"/>
                <a:ea typeface="Calibri" panose="020F0502020204030204" pitchFamily="34" charset="0"/>
              </a:rPr>
              <a:t>Oakland Police Officers Association v. City of Oakland</a:t>
            </a:r>
            <a:r>
              <a:rPr lang="en-US" sz="2000" dirty="0" smtClean="0">
                <a:latin typeface="Arial" panose="020B0604020202020204" pitchFamily="34" charset="0"/>
                <a:ea typeface="Calibri" panose="020F0502020204030204" pitchFamily="34" charset="0"/>
              </a:rPr>
              <a:t> (2021).</a:t>
            </a:r>
          </a:p>
          <a:p>
            <a:pPr algn="just">
              <a:buClrTx/>
            </a:pPr>
            <a:r>
              <a:rPr lang="en-US" sz="2000" dirty="0">
                <a:latin typeface="Arial" panose="020B0604020202020204" pitchFamily="34" charset="0"/>
                <a:ea typeface="Calibri" panose="020F0502020204030204" pitchFamily="34" charset="0"/>
              </a:rPr>
              <a:t>Santa Barbara is in the Second </a:t>
            </a:r>
            <a:r>
              <a:rPr lang="en-US" sz="2000" dirty="0" smtClean="0">
                <a:latin typeface="Arial" panose="020B0604020202020204" pitchFamily="34" charset="0"/>
                <a:ea typeface="Calibri" panose="020F0502020204030204" pitchFamily="34" charset="0"/>
              </a:rPr>
              <a:t>District.</a:t>
            </a:r>
            <a:endParaRPr lang="en-US" sz="20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10</a:t>
            </a:fld>
            <a:endParaRPr lang="en-US" dirty="0"/>
          </a:p>
        </p:txBody>
      </p:sp>
    </p:spTree>
    <p:extLst>
      <p:ext uri="{BB962C8B-B14F-4D97-AF65-F5344CB8AC3E}">
        <p14:creationId xmlns:p14="http://schemas.microsoft.com/office/powerpoint/2010/main" val="38401549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9" y="430213"/>
            <a:ext cx="7753148" cy="669712"/>
          </a:xfrm>
        </p:spPr>
        <p:txBody>
          <a:bodyPr/>
          <a:lstStyle/>
          <a:p>
            <a:r>
              <a:rPr lang="en-US" dirty="0" smtClean="0"/>
              <a:t>Interview Rules</a:t>
            </a:r>
            <a:endParaRPr lang="en-US" dirty="0"/>
          </a:p>
        </p:txBody>
      </p:sp>
      <p:sp>
        <p:nvSpPr>
          <p:cNvPr id="3" name="Content Placeholder 2"/>
          <p:cNvSpPr>
            <a:spLocks noGrp="1"/>
          </p:cNvSpPr>
          <p:nvPr>
            <p:ph idx="1"/>
          </p:nvPr>
        </p:nvSpPr>
        <p:spPr>
          <a:xfrm>
            <a:off x="585259" y="1099924"/>
            <a:ext cx="7754672" cy="3372063"/>
          </a:xfrm>
        </p:spPr>
        <p:txBody>
          <a:bodyPr/>
          <a:lstStyle/>
          <a:p>
            <a:pPr>
              <a:buClrTx/>
            </a:pPr>
            <a:r>
              <a:rPr lang="en-US" sz="2000" dirty="0" smtClean="0"/>
              <a:t>No </a:t>
            </a:r>
            <a:r>
              <a:rPr lang="en-US" sz="2000" dirty="0"/>
              <a:t>more than two </a:t>
            </a:r>
            <a:r>
              <a:rPr lang="en-US" sz="2000" dirty="0" smtClean="0"/>
              <a:t>people asking questions.</a:t>
            </a:r>
          </a:p>
          <a:p>
            <a:pPr>
              <a:buClrTx/>
            </a:pPr>
            <a:r>
              <a:rPr lang="en-US" sz="2000" dirty="0" smtClean="0">
                <a:latin typeface="Arial" panose="020B0604020202020204" pitchFamily="34" charset="0"/>
              </a:rPr>
              <a:t>Conducted </a:t>
            </a:r>
            <a:r>
              <a:rPr lang="en-US" sz="2000" dirty="0">
                <a:latin typeface="Arial" panose="020B0604020202020204" pitchFamily="34" charset="0"/>
              </a:rPr>
              <a:t>at a reasonable </a:t>
            </a:r>
            <a:r>
              <a:rPr lang="en-US" sz="2000" dirty="0" smtClean="0">
                <a:latin typeface="Arial" panose="020B0604020202020204" pitchFamily="34" charset="0"/>
              </a:rPr>
              <a:t>hour/duration.</a:t>
            </a:r>
            <a:endParaRPr lang="en-US" sz="2000" dirty="0">
              <a:latin typeface="Arial" panose="020B0604020202020204" pitchFamily="34" charset="0"/>
            </a:endParaRPr>
          </a:p>
          <a:p>
            <a:pPr>
              <a:buClrTx/>
            </a:pPr>
            <a:r>
              <a:rPr lang="en-US" sz="2000" dirty="0" smtClean="0">
                <a:latin typeface="Arial" panose="020B0604020202020204" pitchFamily="34" charset="0"/>
              </a:rPr>
              <a:t>Witness </a:t>
            </a:r>
            <a:r>
              <a:rPr lang="en-US" sz="2000" dirty="0">
                <a:latin typeface="Arial" panose="020B0604020202020204" pitchFamily="34" charset="0"/>
              </a:rPr>
              <a:t>must be compensated for time spent at </a:t>
            </a:r>
            <a:r>
              <a:rPr lang="en-US" sz="2000" dirty="0" smtClean="0">
                <a:latin typeface="Arial" panose="020B0604020202020204" pitchFamily="34" charset="0"/>
              </a:rPr>
              <a:t>interview.</a:t>
            </a:r>
            <a:endParaRPr lang="en-US" sz="2000" dirty="0">
              <a:latin typeface="Arial" panose="020B0604020202020204" pitchFamily="34" charset="0"/>
            </a:endParaRPr>
          </a:p>
          <a:p>
            <a:pPr>
              <a:buClrTx/>
            </a:pPr>
            <a:r>
              <a:rPr lang="en-US" sz="2000" dirty="0" smtClean="0">
                <a:latin typeface="Arial" panose="020B0604020202020204" pitchFamily="34" charset="0"/>
              </a:rPr>
              <a:t>No </a:t>
            </a:r>
            <a:r>
              <a:rPr lang="en-US" sz="2000" dirty="0">
                <a:latin typeface="Arial" panose="020B0604020202020204" pitchFamily="34" charset="0"/>
              </a:rPr>
              <a:t>threats or offensive </a:t>
            </a:r>
            <a:r>
              <a:rPr lang="en-US" sz="2000" dirty="0" smtClean="0">
                <a:latin typeface="Arial" panose="020B0604020202020204" pitchFamily="34" charset="0"/>
              </a:rPr>
              <a:t>language.</a:t>
            </a:r>
            <a:endParaRPr lang="en-US" sz="4000" dirty="0">
              <a:latin typeface="Arial" panose="020B0604020202020204" pitchFamily="34" charset="0"/>
            </a:endParaRPr>
          </a:p>
          <a:p>
            <a:pPr>
              <a:buClrTx/>
            </a:pPr>
            <a:r>
              <a:rPr lang="en-US" sz="2000" dirty="0">
                <a:latin typeface="Arial" panose="020B0604020202020204" pitchFamily="34" charset="0"/>
              </a:rPr>
              <a:t>Representative may be more than a mere </a:t>
            </a:r>
            <a:r>
              <a:rPr lang="en-US" sz="2000" dirty="0" smtClean="0">
                <a:latin typeface="Arial" panose="020B0604020202020204" pitchFamily="34" charset="0"/>
              </a:rPr>
              <a:t>observer (role </a:t>
            </a:r>
            <a:r>
              <a:rPr lang="en-US" sz="2000" dirty="0"/>
              <a:t>n</a:t>
            </a:r>
            <a:r>
              <a:rPr lang="en-US" sz="2000" dirty="0" smtClean="0"/>
              <a:t>ot </a:t>
            </a:r>
            <a:r>
              <a:rPr lang="en-US" sz="2000" dirty="0"/>
              <a:t>clearly defined in California </a:t>
            </a:r>
            <a:r>
              <a:rPr lang="en-US" sz="2000" dirty="0" smtClean="0"/>
              <a:t>courts.</a:t>
            </a:r>
            <a:endParaRPr lang="en-US" sz="2000" dirty="0">
              <a:latin typeface="Arial" panose="020B0604020202020204" pitchFamily="34" charset="0"/>
            </a:endParaRPr>
          </a:p>
          <a:p>
            <a:pPr marL="0" indent="0">
              <a:buNone/>
            </a:pPr>
            <a:r>
              <a:rPr lang="en-US" sz="2000" dirty="0" smtClean="0">
                <a:latin typeface="Arial" panose="020B0604020202020204" pitchFamily="34" charset="0"/>
              </a:rPr>
              <a:t>	–</a:t>
            </a:r>
            <a:r>
              <a:rPr lang="en-US" sz="2000" dirty="0">
                <a:latin typeface="Arial" panose="020B0604020202020204" pitchFamily="34" charset="0"/>
              </a:rPr>
              <a:t>May speak up during the </a:t>
            </a:r>
            <a:r>
              <a:rPr lang="en-US" sz="2000" dirty="0" smtClean="0">
                <a:latin typeface="Arial" panose="020B0604020202020204" pitchFamily="34" charset="0"/>
              </a:rPr>
              <a:t>interview.</a:t>
            </a:r>
            <a:endParaRPr lang="en-US" sz="2000" dirty="0">
              <a:latin typeface="Arial" panose="020B0604020202020204" pitchFamily="34" charset="0"/>
            </a:endParaRPr>
          </a:p>
          <a:p>
            <a:pPr marL="0" indent="0">
              <a:buNone/>
            </a:pPr>
            <a:r>
              <a:rPr lang="en-US" sz="2000" dirty="0" smtClean="0">
                <a:latin typeface="Arial" panose="020B0604020202020204" pitchFamily="34" charset="0"/>
              </a:rPr>
              <a:t>	–</a:t>
            </a:r>
            <a:r>
              <a:rPr lang="en-US" sz="2000" dirty="0">
                <a:latin typeface="Arial" panose="020B0604020202020204" pitchFamily="34" charset="0"/>
              </a:rPr>
              <a:t>May clarify </a:t>
            </a:r>
            <a:r>
              <a:rPr lang="en-US" sz="2000" dirty="0" smtClean="0">
                <a:latin typeface="Arial" panose="020B0604020202020204" pitchFamily="34" charset="0"/>
              </a:rPr>
              <a:t>responses.</a:t>
            </a:r>
            <a:endParaRPr lang="en-US" sz="2000" dirty="0">
              <a:latin typeface="Arial" panose="020B0604020202020204" pitchFamily="34" charset="0"/>
            </a:endParaRPr>
          </a:p>
          <a:p>
            <a:pPr marL="0" indent="0">
              <a:buNone/>
            </a:pPr>
            <a:r>
              <a:rPr lang="en-US" sz="2000" dirty="0" smtClean="0">
                <a:latin typeface="Arial" panose="020B0604020202020204" pitchFamily="34" charset="0"/>
              </a:rPr>
              <a:t>	–</a:t>
            </a:r>
            <a:r>
              <a:rPr lang="en-US" sz="2000" dirty="0">
                <a:latin typeface="Arial" panose="020B0604020202020204" pitchFamily="34" charset="0"/>
              </a:rPr>
              <a:t>May elicit favorable facts from the </a:t>
            </a:r>
            <a:r>
              <a:rPr lang="en-US" sz="2000" dirty="0" smtClean="0">
                <a:latin typeface="Arial" panose="020B0604020202020204" pitchFamily="34" charset="0"/>
              </a:rPr>
              <a:t>witness.</a:t>
            </a:r>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p>
          <a:p>
            <a:pPr marL="342900" lvl="0" indent="-342900" algn="just">
              <a:spcBef>
                <a:spcPts val="0"/>
              </a:spcBef>
              <a:spcAft>
                <a:spcPts val="0"/>
              </a:spcAft>
              <a:buFont typeface="Symbol" panose="05050102010706020507" pitchFamily="18" charset="2"/>
              <a:buChar char=""/>
            </a:pPr>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11</a:t>
            </a:fld>
            <a:endParaRPr lang="en-US" dirty="0"/>
          </a:p>
        </p:txBody>
      </p:sp>
    </p:spTree>
    <p:extLst>
      <p:ext uri="{BB962C8B-B14F-4D97-AF65-F5344CB8AC3E}">
        <p14:creationId xmlns:p14="http://schemas.microsoft.com/office/powerpoint/2010/main" val="329923804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60649"/>
            <a:ext cx="7753148" cy="669712"/>
          </a:xfrm>
        </p:spPr>
        <p:txBody>
          <a:bodyPr/>
          <a:lstStyle/>
          <a:p>
            <a:r>
              <a:rPr lang="en-US" dirty="0" smtClean="0"/>
              <a:t>Investigation Timeline </a:t>
            </a:r>
            <a:endParaRPr lang="en-US" dirty="0"/>
          </a:p>
        </p:txBody>
      </p:sp>
      <p:sp>
        <p:nvSpPr>
          <p:cNvPr id="3" name="Content Placeholder 2"/>
          <p:cNvSpPr>
            <a:spLocks noGrp="1"/>
          </p:cNvSpPr>
          <p:nvPr>
            <p:ph idx="1"/>
          </p:nvPr>
        </p:nvSpPr>
        <p:spPr>
          <a:xfrm>
            <a:off x="645218" y="1130361"/>
            <a:ext cx="7754673" cy="3287988"/>
          </a:xfrm>
        </p:spPr>
        <p:txBody>
          <a:bodyPr/>
          <a:lstStyle/>
          <a:p>
            <a:pPr algn="just">
              <a:buClrTx/>
            </a:pPr>
            <a:r>
              <a:rPr lang="en-US" sz="2400" dirty="0" smtClean="0">
                <a:latin typeface="Arial" panose="020B0604020202020204" pitchFamily="34" charset="0"/>
              </a:rPr>
              <a:t>“</a:t>
            </a:r>
            <a:r>
              <a:rPr lang="en-US" sz="2000" dirty="0">
                <a:latin typeface="Arial" panose="020B0604020202020204" pitchFamily="34" charset="0"/>
              </a:rPr>
              <a:t>No punitive action, nor denial of promotion on </a:t>
            </a:r>
            <a:r>
              <a:rPr lang="en-US" sz="2000" dirty="0" smtClean="0">
                <a:latin typeface="Arial" panose="020B0604020202020204" pitchFamily="34" charset="0"/>
              </a:rPr>
              <a:t>grounds </a:t>
            </a:r>
            <a:r>
              <a:rPr lang="en-US" sz="2000" dirty="0">
                <a:latin typeface="Arial" panose="020B0604020202020204" pitchFamily="34" charset="0"/>
              </a:rPr>
              <a:t>other than merit” shall be undertaken… if the investigation is not completed within one year of the public agency’s discovery… of an act, omission, or other misconduct.” </a:t>
            </a:r>
            <a:endParaRPr lang="en-US" sz="4000" dirty="0">
              <a:latin typeface="Arial" panose="020B0604020202020204" pitchFamily="34" charset="0"/>
            </a:endParaRPr>
          </a:p>
          <a:p>
            <a:pPr algn="just">
              <a:buClrTx/>
            </a:pPr>
            <a:r>
              <a:rPr lang="en-US" sz="2000" dirty="0">
                <a:latin typeface="Arial" panose="020B0604020202020204" pitchFamily="34" charset="0"/>
              </a:rPr>
              <a:t>Begins when a “person authorized to initiate an investigation” discovers </a:t>
            </a:r>
            <a:r>
              <a:rPr lang="en-US" sz="2000" dirty="0" smtClean="0">
                <a:latin typeface="Arial" panose="020B0604020202020204" pitchFamily="34" charset="0"/>
              </a:rPr>
              <a:t>allegation.</a:t>
            </a:r>
            <a:endParaRPr lang="en-US" sz="2000" dirty="0">
              <a:latin typeface="Arial" panose="020B0604020202020204" pitchFamily="34" charset="0"/>
            </a:endParaRPr>
          </a:p>
          <a:p>
            <a:pPr algn="just">
              <a:buClrTx/>
            </a:pPr>
            <a:r>
              <a:rPr lang="en-US" sz="2000" dirty="0" smtClean="0">
                <a:latin typeface="Arial" panose="020B0604020202020204" pitchFamily="34" charset="0"/>
              </a:rPr>
              <a:t>Ends </a:t>
            </a:r>
            <a:r>
              <a:rPr lang="en-US" sz="2000" dirty="0">
                <a:latin typeface="Arial" panose="020B0604020202020204" pitchFamily="34" charset="0"/>
              </a:rPr>
              <a:t>when respondent receives actual notice of agency’s intended </a:t>
            </a:r>
            <a:r>
              <a:rPr lang="en-US" sz="2000" dirty="0" smtClean="0">
                <a:latin typeface="Arial" panose="020B0604020202020204" pitchFamily="34" charset="0"/>
              </a:rPr>
              <a:t>discipline.</a:t>
            </a:r>
            <a:endParaRPr lang="en-US" sz="2000" dirty="0">
              <a:latin typeface="Arial" panose="020B0604020202020204" pitchFamily="34" charset="0"/>
            </a:endParaRPr>
          </a:p>
          <a:p>
            <a:pPr algn="just"/>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12</a:t>
            </a:fld>
            <a:endParaRPr lang="en-US" dirty="0"/>
          </a:p>
        </p:txBody>
      </p:sp>
    </p:spTree>
    <p:extLst>
      <p:ext uri="{BB962C8B-B14F-4D97-AF65-F5344CB8AC3E}">
        <p14:creationId xmlns:p14="http://schemas.microsoft.com/office/powerpoint/2010/main" val="268688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53154"/>
            <a:ext cx="7753148" cy="669712"/>
          </a:xfrm>
        </p:spPr>
        <p:txBody>
          <a:bodyPr/>
          <a:lstStyle/>
          <a:p>
            <a:r>
              <a:rPr lang="en-US" dirty="0" smtClean="0"/>
              <a:t>Statute of Limitation Exceptions </a:t>
            </a:r>
            <a:endParaRPr lang="en-US" dirty="0"/>
          </a:p>
        </p:txBody>
      </p:sp>
      <p:sp>
        <p:nvSpPr>
          <p:cNvPr id="3" name="Content Placeholder 2"/>
          <p:cNvSpPr>
            <a:spLocks noGrp="1"/>
          </p:cNvSpPr>
          <p:nvPr>
            <p:ph idx="1"/>
          </p:nvPr>
        </p:nvSpPr>
        <p:spPr>
          <a:xfrm>
            <a:off x="586783" y="1122866"/>
            <a:ext cx="7754673" cy="3287988"/>
          </a:xfrm>
        </p:spPr>
        <p:txBody>
          <a:bodyPr/>
          <a:lstStyle/>
          <a:p>
            <a:pPr algn="just">
              <a:buClrTx/>
            </a:pPr>
            <a:r>
              <a:rPr lang="en-US" sz="2200" dirty="0" smtClean="0">
                <a:latin typeface="Arial" panose="020B0604020202020204" pitchFamily="34" charset="0"/>
              </a:rPr>
              <a:t>Pending </a:t>
            </a:r>
            <a:r>
              <a:rPr lang="en-US" sz="2200" dirty="0">
                <a:latin typeface="Arial" panose="020B0604020202020204" pitchFamily="34" charset="0"/>
              </a:rPr>
              <a:t>criminal investigation or </a:t>
            </a:r>
            <a:r>
              <a:rPr lang="en-US" sz="2200" dirty="0" smtClean="0">
                <a:latin typeface="Arial" panose="020B0604020202020204" pitchFamily="34" charset="0"/>
              </a:rPr>
              <a:t>prosecution.</a:t>
            </a:r>
            <a:endParaRPr lang="en-US" sz="2200" dirty="0">
              <a:latin typeface="Arial" panose="020B0604020202020204" pitchFamily="34" charset="0"/>
            </a:endParaRPr>
          </a:p>
          <a:p>
            <a:pPr algn="just">
              <a:buClrTx/>
            </a:pPr>
            <a:r>
              <a:rPr lang="en-US" sz="2200" dirty="0" smtClean="0">
                <a:latin typeface="Arial" panose="020B0604020202020204" pitchFamily="34" charset="0"/>
              </a:rPr>
              <a:t>Multi-jurisdictional </a:t>
            </a:r>
            <a:r>
              <a:rPr lang="en-US" sz="2200" dirty="0">
                <a:latin typeface="Arial" panose="020B0604020202020204" pitchFamily="34" charset="0"/>
              </a:rPr>
              <a:t>investigation requiring “reasonable extension” for coordination of involved </a:t>
            </a:r>
            <a:r>
              <a:rPr lang="en-US" sz="2200" dirty="0" smtClean="0">
                <a:latin typeface="Arial" panose="020B0604020202020204" pitchFamily="34" charset="0"/>
              </a:rPr>
              <a:t>agencies.</a:t>
            </a:r>
            <a:endParaRPr lang="en-US" sz="2200" dirty="0">
              <a:latin typeface="Arial" panose="020B0604020202020204" pitchFamily="34" charset="0"/>
            </a:endParaRPr>
          </a:p>
          <a:p>
            <a:pPr algn="just">
              <a:buClrTx/>
            </a:pPr>
            <a:r>
              <a:rPr lang="en-US" sz="2200" dirty="0" smtClean="0">
                <a:latin typeface="Arial" panose="020B0604020202020204" pitchFamily="34" charset="0"/>
              </a:rPr>
              <a:t>Employee </a:t>
            </a:r>
            <a:r>
              <a:rPr lang="en-US" sz="2200" dirty="0">
                <a:latin typeface="Arial" panose="020B0604020202020204" pitchFamily="34" charset="0"/>
              </a:rPr>
              <a:t>incapacitated or </a:t>
            </a:r>
            <a:r>
              <a:rPr lang="en-US" sz="2200" dirty="0" smtClean="0">
                <a:latin typeface="Arial" panose="020B0604020202020204" pitchFamily="34" charset="0"/>
              </a:rPr>
              <a:t>unavailable.</a:t>
            </a:r>
            <a:endParaRPr lang="en-US" sz="2200" dirty="0">
              <a:latin typeface="Arial" panose="020B0604020202020204" pitchFamily="34" charset="0"/>
            </a:endParaRPr>
          </a:p>
          <a:p>
            <a:pPr algn="just">
              <a:buClrTx/>
            </a:pPr>
            <a:r>
              <a:rPr lang="en-US" sz="2200" dirty="0" smtClean="0">
                <a:latin typeface="Arial" panose="020B0604020202020204" pitchFamily="34" charset="0"/>
              </a:rPr>
              <a:t>Civil </a:t>
            </a:r>
            <a:r>
              <a:rPr lang="en-US" sz="2200" dirty="0">
                <a:latin typeface="Arial" panose="020B0604020202020204" pitchFamily="34" charset="0"/>
              </a:rPr>
              <a:t>litigation in which the subject is “named as a party </a:t>
            </a:r>
            <a:r>
              <a:rPr lang="en-US" sz="2200" dirty="0" smtClean="0">
                <a:latin typeface="Arial" panose="020B0604020202020204" pitchFamily="34" charset="0"/>
              </a:rPr>
              <a:t>defendant.” </a:t>
            </a:r>
          </a:p>
          <a:p>
            <a:pPr algn="just">
              <a:buClrTx/>
            </a:pPr>
            <a:r>
              <a:rPr lang="en-US" sz="2200" dirty="0" smtClean="0">
                <a:latin typeface="Arial" panose="020B0604020202020204" pitchFamily="34" charset="0"/>
              </a:rPr>
              <a:t>Workers Comp Fraud.</a:t>
            </a:r>
            <a:endParaRPr lang="en-US" sz="2200"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13</a:t>
            </a:fld>
            <a:endParaRPr lang="en-US" dirty="0"/>
          </a:p>
        </p:txBody>
      </p:sp>
    </p:spTree>
    <p:extLst>
      <p:ext uri="{BB962C8B-B14F-4D97-AF65-F5344CB8AC3E}">
        <p14:creationId xmlns:p14="http://schemas.microsoft.com/office/powerpoint/2010/main" val="395161258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9" y="408590"/>
            <a:ext cx="7753148" cy="669712"/>
          </a:xfrm>
        </p:spPr>
        <p:txBody>
          <a:bodyPr>
            <a:normAutofit/>
          </a:bodyPr>
          <a:lstStyle/>
          <a:p>
            <a:r>
              <a:rPr lang="en-US" dirty="0" smtClean="0"/>
              <a:t>Reopening An Investigation</a:t>
            </a:r>
            <a:endParaRPr lang="en-US" dirty="0"/>
          </a:p>
        </p:txBody>
      </p:sp>
      <p:sp>
        <p:nvSpPr>
          <p:cNvPr id="3" name="Content Placeholder 2"/>
          <p:cNvSpPr>
            <a:spLocks noGrp="1"/>
          </p:cNvSpPr>
          <p:nvPr>
            <p:ph idx="1"/>
          </p:nvPr>
        </p:nvSpPr>
        <p:spPr>
          <a:xfrm>
            <a:off x="661639" y="1078302"/>
            <a:ext cx="7678292" cy="3049008"/>
          </a:xfrm>
        </p:spPr>
        <p:txBody>
          <a:bodyPr/>
          <a:lstStyle/>
          <a:p>
            <a:pPr marL="0" indent="0" algn="just">
              <a:buNone/>
            </a:pPr>
            <a:r>
              <a:rPr lang="en-US" sz="2200" dirty="0" smtClean="0">
                <a:latin typeface="Arial" panose="020B0604020202020204" pitchFamily="34" charset="0"/>
              </a:rPr>
              <a:t>An </a:t>
            </a:r>
            <a:r>
              <a:rPr lang="en-US" sz="2200" dirty="0">
                <a:latin typeface="Arial" panose="020B0604020202020204" pitchFamily="34" charset="0"/>
              </a:rPr>
              <a:t>investigation may be reopened if:</a:t>
            </a:r>
          </a:p>
          <a:p>
            <a:pPr marL="0" indent="0" algn="just">
              <a:buNone/>
            </a:pPr>
            <a:r>
              <a:rPr lang="en-US" sz="2200" dirty="0" smtClean="0">
                <a:latin typeface="Arial" panose="020B0604020202020204" pitchFamily="34" charset="0"/>
              </a:rPr>
              <a:t>	–“</a:t>
            </a:r>
            <a:r>
              <a:rPr lang="en-US" sz="2200" dirty="0">
                <a:latin typeface="Arial" panose="020B0604020202020204" pitchFamily="34" charset="0"/>
              </a:rPr>
              <a:t>Significant new evidence has been discovered that is likely to affect the outcome of the investigation” </a:t>
            </a:r>
            <a:r>
              <a:rPr lang="en-US" sz="2200" b="1" dirty="0" smtClean="0">
                <a:latin typeface="Arial" panose="020B0604020202020204" pitchFamily="34" charset="0"/>
              </a:rPr>
              <a:t>and</a:t>
            </a:r>
            <a:endParaRPr lang="en-US" sz="2200" dirty="0">
              <a:latin typeface="Arial" panose="020B0604020202020204" pitchFamily="34" charset="0"/>
            </a:endParaRPr>
          </a:p>
          <a:p>
            <a:pPr algn="just">
              <a:buClrTx/>
            </a:pPr>
            <a:r>
              <a:rPr lang="en-US" sz="2200" dirty="0" smtClean="0">
                <a:latin typeface="Arial" panose="020B0604020202020204" pitchFamily="34" charset="0"/>
              </a:rPr>
              <a:t>Evidence </a:t>
            </a:r>
            <a:r>
              <a:rPr lang="en-US" sz="2200" dirty="0">
                <a:latin typeface="Arial" panose="020B0604020202020204" pitchFamily="34" charset="0"/>
              </a:rPr>
              <a:t>could not reasonably have been discovered during the investigation; </a:t>
            </a:r>
            <a:r>
              <a:rPr lang="en-US" sz="2200" b="1" dirty="0">
                <a:latin typeface="Arial" panose="020B0604020202020204" pitchFamily="34" charset="0"/>
              </a:rPr>
              <a:t>or</a:t>
            </a:r>
            <a:endParaRPr lang="en-US" sz="2200" dirty="0">
              <a:latin typeface="Arial" panose="020B0604020202020204" pitchFamily="34" charset="0"/>
            </a:endParaRPr>
          </a:p>
          <a:p>
            <a:pPr algn="just">
              <a:buClrTx/>
            </a:pPr>
            <a:r>
              <a:rPr lang="en-US" sz="2200" dirty="0" smtClean="0">
                <a:latin typeface="Arial" panose="020B0604020202020204" pitchFamily="34" charset="0"/>
              </a:rPr>
              <a:t>Evidence </a:t>
            </a:r>
            <a:r>
              <a:rPr lang="en-US" sz="2200" dirty="0">
                <a:latin typeface="Arial" panose="020B0604020202020204" pitchFamily="34" charset="0"/>
              </a:rPr>
              <a:t>resulted from the </a:t>
            </a:r>
            <a:r>
              <a:rPr lang="en-US" sz="2200" dirty="0" smtClean="0">
                <a:latin typeface="Arial" panose="020B0604020202020204" pitchFamily="34" charset="0"/>
              </a:rPr>
              <a:t>Respondent’s pre-disciplinary </a:t>
            </a:r>
            <a:r>
              <a:rPr lang="en-US" sz="2200" dirty="0">
                <a:latin typeface="Arial" panose="020B0604020202020204" pitchFamily="34" charset="0"/>
              </a:rPr>
              <a:t>response or </a:t>
            </a:r>
            <a:r>
              <a:rPr lang="en-US" sz="2200" dirty="0" smtClean="0">
                <a:latin typeface="Arial" panose="020B0604020202020204" pitchFamily="34" charset="0"/>
              </a:rPr>
              <a:t>procedure.</a:t>
            </a:r>
            <a:endParaRPr lang="en-US" sz="2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14</a:t>
            </a:fld>
            <a:endParaRPr lang="en-US" dirty="0"/>
          </a:p>
        </p:txBody>
      </p:sp>
    </p:spTree>
    <p:extLst>
      <p:ext uri="{BB962C8B-B14F-4D97-AF65-F5344CB8AC3E}">
        <p14:creationId xmlns:p14="http://schemas.microsoft.com/office/powerpoint/2010/main" val="36160855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29" y="423173"/>
            <a:ext cx="7753148" cy="669712"/>
          </a:xfrm>
        </p:spPr>
        <p:txBody>
          <a:bodyPr/>
          <a:lstStyle/>
          <a:p>
            <a:r>
              <a:rPr lang="en-US" dirty="0" smtClean="0"/>
              <a:t>Privacy of Personnel Records</a:t>
            </a:r>
            <a:endParaRPr lang="en-US" dirty="0"/>
          </a:p>
        </p:txBody>
      </p:sp>
      <p:sp>
        <p:nvSpPr>
          <p:cNvPr id="3" name="Content Placeholder 2"/>
          <p:cNvSpPr>
            <a:spLocks noGrp="1"/>
          </p:cNvSpPr>
          <p:nvPr>
            <p:ph idx="1"/>
          </p:nvPr>
        </p:nvSpPr>
        <p:spPr/>
        <p:txBody>
          <a:bodyPr/>
          <a:lstStyle/>
          <a:p>
            <a:pPr marL="0" indent="0" algn="just">
              <a:buNone/>
            </a:pPr>
            <a:r>
              <a:rPr lang="en-US" sz="2400" dirty="0" smtClean="0">
                <a:solidFill>
                  <a:srgbClr val="000000"/>
                </a:solidFill>
                <a:latin typeface="+mn-lt"/>
              </a:rPr>
              <a:t>Penal </a:t>
            </a:r>
            <a:r>
              <a:rPr lang="en-US" sz="2400" dirty="0">
                <a:solidFill>
                  <a:srgbClr val="000000"/>
                </a:solidFill>
                <a:latin typeface="+mn-lt"/>
              </a:rPr>
              <a:t>Code </a:t>
            </a:r>
            <a:r>
              <a:rPr lang="en-US" sz="2400" dirty="0" smtClean="0">
                <a:solidFill>
                  <a:srgbClr val="000000"/>
                </a:solidFill>
                <a:latin typeface="+mn-lt"/>
              </a:rPr>
              <a:t>Section </a:t>
            </a:r>
            <a:r>
              <a:rPr lang="en-US" sz="2400" dirty="0">
                <a:solidFill>
                  <a:srgbClr val="000000"/>
                </a:solidFill>
                <a:latin typeface="+mn-lt"/>
              </a:rPr>
              <a:t>832.7 provides the foundational premise that peace officer personnel records and records of citizen complaints, “ . . . or information obtained from these records . . .” are confidential and “</a:t>
            </a:r>
            <a:r>
              <a:rPr lang="en-US" sz="2400" i="1" dirty="0">
                <a:solidFill>
                  <a:srgbClr val="000000"/>
                </a:solidFill>
                <a:latin typeface="+mn-lt"/>
              </a:rPr>
              <a:t>shall not</a:t>
            </a:r>
            <a:r>
              <a:rPr lang="en-US" sz="2400" dirty="0">
                <a:solidFill>
                  <a:srgbClr val="000000"/>
                </a:solidFill>
                <a:latin typeface="+mn-lt"/>
              </a:rPr>
              <a:t>” be disclosed in any criminal or civil proceeding except by discovery pursuant to Evidence Code </a:t>
            </a:r>
            <a:r>
              <a:rPr lang="en-US" sz="2400" dirty="0" smtClean="0">
                <a:solidFill>
                  <a:srgbClr val="000000"/>
                </a:solidFill>
                <a:latin typeface="+mn-lt"/>
              </a:rPr>
              <a:t>Sections1043 </a:t>
            </a:r>
            <a:r>
              <a:rPr lang="en-US" sz="2400" dirty="0">
                <a:solidFill>
                  <a:srgbClr val="000000"/>
                </a:solidFill>
                <a:latin typeface="+mn-lt"/>
              </a:rPr>
              <a:t>and </a:t>
            </a:r>
            <a:r>
              <a:rPr lang="en-US" sz="2400" dirty="0" smtClean="0">
                <a:solidFill>
                  <a:srgbClr val="000000"/>
                </a:solidFill>
                <a:latin typeface="+mn-lt"/>
              </a:rPr>
              <a:t>1046.</a:t>
            </a: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15</a:t>
            </a:fld>
            <a:endParaRPr lang="en-US" dirty="0"/>
          </a:p>
        </p:txBody>
      </p:sp>
    </p:spTree>
    <p:extLst>
      <p:ext uri="{BB962C8B-B14F-4D97-AF65-F5344CB8AC3E}">
        <p14:creationId xmlns:p14="http://schemas.microsoft.com/office/powerpoint/2010/main" val="373751079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37695"/>
            <a:ext cx="7753148" cy="669712"/>
          </a:xfrm>
        </p:spPr>
        <p:txBody>
          <a:bodyPr/>
          <a:lstStyle/>
          <a:p>
            <a:r>
              <a:rPr lang="en-US" dirty="0" smtClean="0"/>
              <a:t>What are Personnel Records?</a:t>
            </a:r>
            <a:endParaRPr lang="en-US" dirty="0"/>
          </a:p>
        </p:txBody>
      </p:sp>
      <p:sp>
        <p:nvSpPr>
          <p:cNvPr id="3" name="Content Placeholder 2"/>
          <p:cNvSpPr>
            <a:spLocks noGrp="1"/>
          </p:cNvSpPr>
          <p:nvPr>
            <p:ph idx="1"/>
          </p:nvPr>
        </p:nvSpPr>
        <p:spPr>
          <a:xfrm>
            <a:off x="492919" y="1115807"/>
            <a:ext cx="7845487" cy="3427618"/>
          </a:xfrm>
        </p:spPr>
        <p:txBody>
          <a:bodyPr/>
          <a:lstStyle/>
          <a:p>
            <a:pPr marL="0" lvl="0" indent="0" algn="just">
              <a:buNone/>
            </a:pPr>
            <a:r>
              <a:rPr lang="en-US" sz="2400" dirty="0">
                <a:solidFill>
                  <a:srgbClr val="000000"/>
                </a:solidFill>
                <a:latin typeface="+mn-lt"/>
              </a:rPr>
              <a:t>Penal Code </a:t>
            </a:r>
            <a:r>
              <a:rPr lang="en-US" sz="2400" dirty="0" smtClean="0">
                <a:solidFill>
                  <a:srgbClr val="000000"/>
                </a:solidFill>
                <a:latin typeface="+mn-lt"/>
              </a:rPr>
              <a:t>Section 832.8 </a:t>
            </a:r>
            <a:r>
              <a:rPr lang="en-US" sz="2400" dirty="0">
                <a:solidFill>
                  <a:srgbClr val="000000"/>
                </a:solidFill>
                <a:latin typeface="+mn-lt"/>
              </a:rPr>
              <a:t>defines </a:t>
            </a:r>
            <a:r>
              <a:rPr lang="en-US" sz="2400" dirty="0" smtClean="0">
                <a:solidFill>
                  <a:srgbClr val="000000"/>
                </a:solidFill>
                <a:latin typeface="+mn-lt"/>
              </a:rPr>
              <a:t>personnel records </a:t>
            </a:r>
            <a:r>
              <a:rPr lang="en-US" sz="2400" dirty="0">
                <a:solidFill>
                  <a:srgbClr val="000000"/>
                </a:solidFill>
                <a:latin typeface="+mn-lt"/>
              </a:rPr>
              <a:t>to include personal data, medical history, appraisals and discipline, complaints and investigations relating to an event an officer perceived and/or relating to the manner in which his or her duties were performed, and any other information the disclosure of which would constitute an unwarranted invasion of privacy.</a:t>
            </a: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16</a:t>
            </a:fld>
            <a:endParaRPr lang="en-US" dirty="0"/>
          </a:p>
        </p:txBody>
      </p:sp>
    </p:spTree>
    <p:extLst>
      <p:ext uri="{BB962C8B-B14F-4D97-AF65-F5344CB8AC3E}">
        <p14:creationId xmlns:p14="http://schemas.microsoft.com/office/powerpoint/2010/main" val="6038102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30668"/>
            <a:ext cx="7753148" cy="669712"/>
          </a:xfrm>
        </p:spPr>
        <p:txBody>
          <a:bodyPr/>
          <a:lstStyle/>
          <a:p>
            <a:r>
              <a:rPr lang="en-US" sz="3200" dirty="0" err="1" smtClean="0">
                <a:latin typeface="Arial" panose="020B0604020202020204" pitchFamily="34" charset="0"/>
                <a:cs typeface="Times New Roman" panose="02020603050405020304" pitchFamily="18" charset="0"/>
              </a:rPr>
              <a:t>Pitchess</a:t>
            </a:r>
            <a:r>
              <a:rPr lang="en-US" sz="3200" dirty="0" smtClean="0">
                <a:latin typeface="Arial" panose="020B0604020202020204" pitchFamily="34" charset="0"/>
                <a:cs typeface="Times New Roman" panose="02020603050405020304" pitchFamily="18" charset="0"/>
              </a:rPr>
              <a:t> Case</a:t>
            </a:r>
            <a:endParaRPr lang="en-US" dirty="0"/>
          </a:p>
        </p:txBody>
      </p:sp>
      <p:sp>
        <p:nvSpPr>
          <p:cNvPr id="3" name="Content Placeholder 2"/>
          <p:cNvSpPr>
            <a:spLocks noGrp="1"/>
          </p:cNvSpPr>
          <p:nvPr>
            <p:ph idx="1"/>
          </p:nvPr>
        </p:nvSpPr>
        <p:spPr>
          <a:xfrm>
            <a:off x="585259" y="1110888"/>
            <a:ext cx="7754673" cy="3287988"/>
          </a:xfrm>
        </p:spPr>
        <p:txBody>
          <a:bodyPr/>
          <a:lstStyle/>
          <a:p>
            <a:pPr marL="0" indent="0" algn="just">
              <a:buNone/>
            </a:pPr>
            <a:r>
              <a:rPr lang="en-US" sz="2000" i="1" dirty="0" err="1">
                <a:solidFill>
                  <a:srgbClr val="000000"/>
                </a:solidFill>
                <a:latin typeface="+mn-lt"/>
              </a:rPr>
              <a:t>Pitchess</a:t>
            </a:r>
            <a:r>
              <a:rPr lang="en-US" sz="2000" i="1" dirty="0">
                <a:solidFill>
                  <a:srgbClr val="000000"/>
                </a:solidFill>
                <a:latin typeface="+mn-lt"/>
              </a:rPr>
              <a:t> v. Superior Court </a:t>
            </a:r>
            <a:r>
              <a:rPr lang="en-US" sz="2000" dirty="0">
                <a:solidFill>
                  <a:srgbClr val="000000"/>
                </a:solidFill>
                <a:latin typeface="+mn-lt"/>
              </a:rPr>
              <a:t>(1974) </a:t>
            </a:r>
            <a:r>
              <a:rPr lang="en-US" sz="2000" dirty="0" smtClean="0">
                <a:solidFill>
                  <a:srgbClr val="000000"/>
                </a:solidFill>
                <a:latin typeface="+mn-lt"/>
              </a:rPr>
              <a:t>is </a:t>
            </a:r>
            <a:r>
              <a:rPr lang="en-US" sz="2000" dirty="0">
                <a:solidFill>
                  <a:srgbClr val="000000"/>
                </a:solidFill>
                <a:latin typeface="+mn-lt"/>
              </a:rPr>
              <a:t>the catalyst for the current statutorily mandated discovery </a:t>
            </a:r>
            <a:r>
              <a:rPr lang="en-US" sz="2000" dirty="0" smtClean="0">
                <a:solidFill>
                  <a:srgbClr val="000000"/>
                </a:solidFill>
                <a:latin typeface="+mn-lt"/>
              </a:rPr>
              <a:t>process. The </a:t>
            </a:r>
            <a:r>
              <a:rPr lang="en-US" sz="2000" dirty="0">
                <a:solidFill>
                  <a:srgbClr val="000000"/>
                </a:solidFill>
                <a:latin typeface="+mn-lt"/>
              </a:rPr>
              <a:t>defendant in that case was charged with the battery of four deputy sheriffs. To support his claim that he acted in </a:t>
            </a:r>
            <a:r>
              <a:rPr lang="en-US" sz="2000" dirty="0" smtClean="0">
                <a:solidFill>
                  <a:srgbClr val="000000"/>
                </a:solidFill>
                <a:latin typeface="+mn-lt"/>
              </a:rPr>
              <a:t>self-defense, </a:t>
            </a:r>
            <a:r>
              <a:rPr lang="en-US" sz="2000" dirty="0">
                <a:solidFill>
                  <a:srgbClr val="000000"/>
                </a:solidFill>
                <a:latin typeface="+mn-lt"/>
              </a:rPr>
              <a:t>he sought discovery of evidence of the deputies’ propensity for violence, which he believed was contained in internal investigations conducted by the sheriff’s department as the result of other citizens’ complaints against these same deputies.</a:t>
            </a: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17</a:t>
            </a:fld>
            <a:endParaRPr lang="en-US" dirty="0"/>
          </a:p>
        </p:txBody>
      </p:sp>
    </p:spTree>
    <p:extLst>
      <p:ext uri="{BB962C8B-B14F-4D97-AF65-F5344CB8AC3E}">
        <p14:creationId xmlns:p14="http://schemas.microsoft.com/office/powerpoint/2010/main" val="328358910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15678"/>
            <a:ext cx="7753148" cy="669712"/>
          </a:xfrm>
        </p:spPr>
        <p:txBody>
          <a:bodyPr/>
          <a:lstStyle/>
          <a:p>
            <a:r>
              <a:rPr lang="en-US" dirty="0" smtClean="0"/>
              <a:t>What is the Process?</a:t>
            </a:r>
            <a:endParaRPr lang="en-US" dirty="0"/>
          </a:p>
        </p:txBody>
      </p:sp>
      <p:sp>
        <p:nvSpPr>
          <p:cNvPr id="3" name="Content Placeholder 2"/>
          <p:cNvSpPr>
            <a:spLocks noGrp="1"/>
          </p:cNvSpPr>
          <p:nvPr>
            <p:ph idx="1"/>
          </p:nvPr>
        </p:nvSpPr>
        <p:spPr>
          <a:xfrm>
            <a:off x="585259" y="935487"/>
            <a:ext cx="7754673" cy="3644007"/>
          </a:xfrm>
        </p:spPr>
        <p:txBody>
          <a:bodyPr/>
          <a:lstStyle/>
          <a:p>
            <a:pPr algn="just">
              <a:buClrTx/>
            </a:pPr>
            <a:r>
              <a:rPr lang="en-US" sz="2000" dirty="0">
                <a:solidFill>
                  <a:srgbClr val="000000"/>
                </a:solidFill>
                <a:latin typeface="+mn-lt"/>
              </a:rPr>
              <a:t>In 1974, the same year as the </a:t>
            </a:r>
            <a:r>
              <a:rPr lang="en-US" sz="2000" i="1" dirty="0" err="1">
                <a:solidFill>
                  <a:srgbClr val="000000"/>
                </a:solidFill>
                <a:latin typeface="+mn-lt"/>
              </a:rPr>
              <a:t>Pitchess</a:t>
            </a:r>
            <a:r>
              <a:rPr lang="en-US" sz="2000" i="1" dirty="0">
                <a:solidFill>
                  <a:srgbClr val="000000"/>
                </a:solidFill>
                <a:latin typeface="+mn-lt"/>
              </a:rPr>
              <a:t> </a:t>
            </a:r>
            <a:r>
              <a:rPr lang="en-US" sz="2000" dirty="0">
                <a:solidFill>
                  <a:srgbClr val="000000"/>
                </a:solidFill>
                <a:latin typeface="+mn-lt"/>
              </a:rPr>
              <a:t>decision, the Legislature enacted Penal Code </a:t>
            </a:r>
            <a:r>
              <a:rPr lang="en-US" sz="2000" dirty="0" smtClean="0">
                <a:solidFill>
                  <a:srgbClr val="000000"/>
                </a:solidFill>
                <a:latin typeface="+mn-lt"/>
              </a:rPr>
              <a:t>Section 832.5 (citizen complaints).</a:t>
            </a:r>
          </a:p>
          <a:p>
            <a:pPr algn="just">
              <a:buClrTx/>
            </a:pPr>
            <a:r>
              <a:rPr lang="en-US" sz="2000" dirty="0" smtClean="0">
                <a:solidFill>
                  <a:srgbClr val="000000"/>
                </a:solidFill>
                <a:latin typeface="+mn-lt"/>
              </a:rPr>
              <a:t>In 1978, the </a:t>
            </a:r>
            <a:r>
              <a:rPr lang="en-US" sz="2000" dirty="0">
                <a:solidFill>
                  <a:srgbClr val="000000"/>
                </a:solidFill>
                <a:latin typeface="+mn-lt"/>
              </a:rPr>
              <a:t>California legislature codified the balancing doctrine created in the </a:t>
            </a:r>
            <a:r>
              <a:rPr lang="en-US" sz="2000" i="1" dirty="0" err="1">
                <a:solidFill>
                  <a:srgbClr val="000000"/>
                </a:solidFill>
                <a:latin typeface="+mn-lt"/>
              </a:rPr>
              <a:t>Pitchess</a:t>
            </a:r>
            <a:r>
              <a:rPr lang="en-US" sz="2000" i="1" dirty="0">
                <a:solidFill>
                  <a:srgbClr val="000000"/>
                </a:solidFill>
                <a:latin typeface="+mn-lt"/>
              </a:rPr>
              <a:t> </a:t>
            </a:r>
            <a:r>
              <a:rPr lang="en-US" sz="2000" dirty="0" smtClean="0">
                <a:solidFill>
                  <a:srgbClr val="000000"/>
                </a:solidFill>
                <a:latin typeface="+mn-lt"/>
              </a:rPr>
              <a:t>decision </a:t>
            </a:r>
            <a:r>
              <a:rPr lang="en-US" sz="2000" dirty="0">
                <a:solidFill>
                  <a:srgbClr val="000000"/>
                </a:solidFill>
                <a:latin typeface="+mn-lt"/>
              </a:rPr>
              <a:t>by enacting Penal Code </a:t>
            </a:r>
            <a:r>
              <a:rPr lang="en-US" sz="2000" dirty="0" smtClean="0">
                <a:solidFill>
                  <a:srgbClr val="000000"/>
                </a:solidFill>
                <a:latin typeface="+mn-lt"/>
              </a:rPr>
              <a:t>Sections </a:t>
            </a:r>
            <a:r>
              <a:rPr lang="en-US" sz="2000" dirty="0">
                <a:solidFill>
                  <a:srgbClr val="000000"/>
                </a:solidFill>
                <a:latin typeface="+mn-lt"/>
              </a:rPr>
              <a:t>832.7, 832.8 and Evidence Code </a:t>
            </a:r>
            <a:r>
              <a:rPr lang="en-US" sz="2000" dirty="0" smtClean="0">
                <a:solidFill>
                  <a:srgbClr val="000000"/>
                </a:solidFill>
                <a:latin typeface="+mn-lt"/>
              </a:rPr>
              <a:t>Sections </a:t>
            </a:r>
            <a:r>
              <a:rPr lang="en-US" sz="2000" dirty="0">
                <a:solidFill>
                  <a:srgbClr val="000000"/>
                </a:solidFill>
                <a:latin typeface="+mn-lt"/>
              </a:rPr>
              <a:t>1043 and 1045, all of which established an “exclusive” procedure for the discovery of peace officer personnel records or information contained in </a:t>
            </a:r>
            <a:r>
              <a:rPr lang="en-US" sz="2000" dirty="0" smtClean="0">
                <a:solidFill>
                  <a:srgbClr val="000000"/>
                </a:solidFill>
                <a:latin typeface="+mn-lt"/>
              </a:rPr>
              <a:t>them.</a:t>
            </a:r>
            <a:endParaRPr lang="en-US" sz="1800" dirty="0">
              <a:solidFill>
                <a:srgbClr val="000000"/>
              </a:solidFill>
              <a:latin typeface="Franklin Gothic Book" panose="020B0503020102020204" pitchFamily="34" charset="0"/>
            </a:endParaRPr>
          </a:p>
          <a:p>
            <a:pPr algn="just">
              <a:buClrTx/>
            </a:pPr>
            <a:r>
              <a:rPr lang="en-US" sz="2000" dirty="0" err="1" smtClean="0">
                <a:solidFill>
                  <a:srgbClr val="000000"/>
                </a:solidFill>
                <a:latin typeface="+mn-lt"/>
              </a:rPr>
              <a:t>Pitchess</a:t>
            </a:r>
            <a:r>
              <a:rPr lang="en-US" sz="2000" dirty="0" smtClean="0">
                <a:solidFill>
                  <a:srgbClr val="000000"/>
                </a:solidFill>
                <a:latin typeface="+mn-lt"/>
              </a:rPr>
              <a:t> Standard: Defendant must allege a factual scenario of officer misconduct, a defense, and a link between the misconduct and the defense. </a:t>
            </a:r>
            <a:endParaRPr lang="en-US" sz="2000" dirty="0">
              <a:solidFill>
                <a:srgbClr val="000000"/>
              </a:solidFill>
              <a:latin typeface="+mn-lt"/>
            </a:endParaRPr>
          </a:p>
          <a:p>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18</a:t>
            </a:fld>
            <a:endParaRPr lang="en-US" dirty="0"/>
          </a:p>
        </p:txBody>
      </p:sp>
    </p:spTree>
    <p:extLst>
      <p:ext uri="{BB962C8B-B14F-4D97-AF65-F5344CB8AC3E}">
        <p14:creationId xmlns:p14="http://schemas.microsoft.com/office/powerpoint/2010/main" val="17807929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489" y="339207"/>
            <a:ext cx="7753148" cy="669712"/>
          </a:xfrm>
        </p:spPr>
        <p:txBody>
          <a:bodyPr>
            <a:normAutofit/>
          </a:bodyPr>
          <a:lstStyle/>
          <a:p>
            <a:r>
              <a:rPr lang="en-US" dirty="0" err="1" smtClean="0"/>
              <a:t>Pitchess</a:t>
            </a:r>
            <a:r>
              <a:rPr lang="en-US" dirty="0" smtClean="0"/>
              <a:t> In The Administrative Realm</a:t>
            </a:r>
            <a:endParaRPr lang="en-US" dirty="0"/>
          </a:p>
        </p:txBody>
      </p:sp>
      <p:sp>
        <p:nvSpPr>
          <p:cNvPr id="3" name="Content Placeholder 2"/>
          <p:cNvSpPr>
            <a:spLocks noGrp="1"/>
          </p:cNvSpPr>
          <p:nvPr>
            <p:ph idx="1"/>
          </p:nvPr>
        </p:nvSpPr>
        <p:spPr>
          <a:xfrm>
            <a:off x="585259" y="947394"/>
            <a:ext cx="7754673" cy="3287988"/>
          </a:xfrm>
        </p:spPr>
        <p:txBody>
          <a:bodyPr/>
          <a:lstStyle/>
          <a:p>
            <a:pPr algn="just">
              <a:buClrTx/>
            </a:pPr>
            <a:r>
              <a:rPr lang="en-US" sz="2000" dirty="0" err="1" smtClean="0">
                <a:latin typeface="+mn-lt"/>
              </a:rPr>
              <a:t>Pitchess</a:t>
            </a:r>
            <a:r>
              <a:rPr lang="en-US" sz="2000" dirty="0" smtClean="0">
                <a:latin typeface="+mn-lt"/>
              </a:rPr>
              <a:t> not recognized in Federal Court.</a:t>
            </a:r>
          </a:p>
          <a:p>
            <a:pPr algn="just">
              <a:buClrTx/>
            </a:pPr>
            <a:r>
              <a:rPr lang="en-US" sz="2000" i="1" dirty="0" smtClean="0">
                <a:solidFill>
                  <a:srgbClr val="000000"/>
                </a:solidFill>
                <a:latin typeface="+mn-lt"/>
              </a:rPr>
              <a:t>Towner </a:t>
            </a:r>
            <a:r>
              <a:rPr lang="en-US" sz="2000" i="1" dirty="0">
                <a:solidFill>
                  <a:srgbClr val="000000"/>
                </a:solidFill>
                <a:latin typeface="+mn-lt"/>
              </a:rPr>
              <a:t>v. County of Ventura, et al.</a:t>
            </a:r>
            <a:r>
              <a:rPr lang="en-US" sz="2000" dirty="0">
                <a:solidFill>
                  <a:srgbClr val="000000"/>
                </a:solidFill>
                <a:latin typeface="+mn-lt"/>
              </a:rPr>
              <a:t>, </a:t>
            </a:r>
            <a:r>
              <a:rPr lang="en-US" sz="2000" dirty="0" smtClean="0">
                <a:solidFill>
                  <a:srgbClr val="000000"/>
                </a:solidFill>
                <a:latin typeface="+mn-lt"/>
              </a:rPr>
              <a:t>(2021)- </a:t>
            </a:r>
            <a:r>
              <a:rPr lang="en-US" sz="2000" dirty="0">
                <a:solidFill>
                  <a:srgbClr val="000000"/>
                </a:solidFill>
                <a:latin typeface="+mn-lt"/>
              </a:rPr>
              <a:t>Prior to this decision, there was a lack of clarity on whether </a:t>
            </a:r>
            <a:r>
              <a:rPr lang="en-US" sz="2000" dirty="0" smtClean="0">
                <a:solidFill>
                  <a:srgbClr val="000000"/>
                </a:solidFill>
                <a:latin typeface="+mn-lt"/>
              </a:rPr>
              <a:t>a public </a:t>
            </a:r>
            <a:r>
              <a:rPr lang="en-US" sz="2000" dirty="0">
                <a:solidFill>
                  <a:srgbClr val="000000"/>
                </a:solidFill>
                <a:latin typeface="+mn-lt"/>
              </a:rPr>
              <a:t>agency must file a </a:t>
            </a:r>
            <a:r>
              <a:rPr lang="en-US" sz="2000" dirty="0" err="1">
                <a:solidFill>
                  <a:srgbClr val="000000"/>
                </a:solidFill>
                <a:latin typeface="+mn-lt"/>
              </a:rPr>
              <a:t>Pitchess</a:t>
            </a:r>
            <a:r>
              <a:rPr lang="en-US" sz="2000" dirty="0">
                <a:solidFill>
                  <a:srgbClr val="000000"/>
                </a:solidFill>
                <a:latin typeface="+mn-lt"/>
              </a:rPr>
              <a:t> motion to use and disclose its own peace officer personnel records in litigation or administrative hearings. This decision clarifies that an agency not only must do so but that disclosing confidential peace officer personnel records without a </a:t>
            </a:r>
            <a:r>
              <a:rPr lang="en-US" sz="2000" dirty="0" err="1">
                <a:solidFill>
                  <a:srgbClr val="000000"/>
                </a:solidFill>
                <a:latin typeface="+mn-lt"/>
              </a:rPr>
              <a:t>Pitchess</a:t>
            </a:r>
            <a:r>
              <a:rPr lang="en-US" sz="2000" dirty="0">
                <a:solidFill>
                  <a:srgbClr val="000000"/>
                </a:solidFill>
                <a:latin typeface="+mn-lt"/>
              </a:rPr>
              <a:t> motion could be a crime if willfully </a:t>
            </a:r>
            <a:r>
              <a:rPr lang="en-US" sz="2000" dirty="0" smtClean="0">
                <a:solidFill>
                  <a:srgbClr val="000000"/>
                </a:solidFill>
                <a:latin typeface="+mn-lt"/>
              </a:rPr>
              <a:t>done.</a:t>
            </a:r>
            <a:endParaRPr lang="en-US" sz="2000" dirty="0">
              <a:solidFill>
                <a:srgbClr val="000000"/>
              </a:solidFill>
              <a:latin typeface="+mn-lt"/>
            </a:endParaRPr>
          </a:p>
          <a:p>
            <a:pPr algn="just">
              <a:buClrTx/>
            </a:pPr>
            <a:r>
              <a:rPr lang="en-US" sz="2000" dirty="0" err="1" smtClean="0">
                <a:solidFill>
                  <a:srgbClr val="000000"/>
                </a:solidFill>
                <a:latin typeface="+mn-lt"/>
              </a:rPr>
              <a:t>Pitchess</a:t>
            </a:r>
            <a:r>
              <a:rPr lang="en-US" sz="2000" dirty="0" smtClean="0">
                <a:solidFill>
                  <a:srgbClr val="000000"/>
                </a:solidFill>
                <a:latin typeface="+mn-lt"/>
              </a:rPr>
              <a:t> hearings can be held as part of a civil service hearing.</a:t>
            </a:r>
          </a:p>
          <a:p>
            <a:pPr algn="just">
              <a:buClrTx/>
            </a:pPr>
            <a:r>
              <a:rPr lang="en-US" sz="2000" dirty="0" smtClean="0">
                <a:solidFill>
                  <a:srgbClr val="000000"/>
                </a:solidFill>
                <a:latin typeface="+mn-lt"/>
              </a:rPr>
              <a:t>Review Boards generally do not see personnel file, only investigation file.</a:t>
            </a: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19</a:t>
            </a:fld>
            <a:endParaRPr lang="en-US" dirty="0"/>
          </a:p>
        </p:txBody>
      </p:sp>
    </p:spTree>
    <p:extLst>
      <p:ext uri="{BB962C8B-B14F-4D97-AF65-F5344CB8AC3E}">
        <p14:creationId xmlns:p14="http://schemas.microsoft.com/office/powerpoint/2010/main" val="9939761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Senate Bill 2 Police Officer Certification</a:t>
            </a:r>
            <a:endParaRPr lang="en-US" dirty="0"/>
          </a:p>
        </p:txBody>
      </p:sp>
      <p:sp>
        <p:nvSpPr>
          <p:cNvPr id="3" name="Content Placeholder 2"/>
          <p:cNvSpPr>
            <a:spLocks noGrp="1"/>
          </p:cNvSpPr>
          <p:nvPr>
            <p:ph idx="1"/>
          </p:nvPr>
        </p:nvSpPr>
        <p:spPr/>
        <p:txBody>
          <a:bodyPr/>
          <a:lstStyle/>
          <a:p>
            <a:pPr algn="just"/>
            <a:r>
              <a:rPr lang="en-US" sz="2800" dirty="0" smtClean="0">
                <a:latin typeface="+mn-lt"/>
              </a:rPr>
              <a:t>Last week </a:t>
            </a:r>
            <a:r>
              <a:rPr lang="en-US" sz="2800" dirty="0">
                <a:latin typeface="+mn-lt"/>
              </a:rPr>
              <a:t> Senate Bill </a:t>
            </a:r>
            <a:r>
              <a:rPr lang="en-US" sz="2800" dirty="0" smtClean="0">
                <a:latin typeface="+mn-lt"/>
              </a:rPr>
              <a:t>2 was </a:t>
            </a:r>
            <a:r>
              <a:rPr lang="en-US" sz="2800" dirty="0">
                <a:latin typeface="+mn-lt"/>
              </a:rPr>
              <a:t>approved </a:t>
            </a:r>
            <a:r>
              <a:rPr lang="en-US" sz="2800" dirty="0" smtClean="0">
                <a:latin typeface="+mn-lt"/>
              </a:rPr>
              <a:t>by the State Assembly and heads to the State Senate this week.</a:t>
            </a:r>
          </a:p>
          <a:p>
            <a:pPr algn="just"/>
            <a:r>
              <a:rPr lang="en-US" sz="2800" dirty="0" smtClean="0">
                <a:latin typeface="+mn-lt"/>
              </a:rPr>
              <a:t>Senate Bill </a:t>
            </a:r>
            <a:r>
              <a:rPr lang="en-US" sz="2800" dirty="0">
                <a:latin typeface="+mn-lt"/>
              </a:rPr>
              <a:t>2 aims to increase accountability for law enforcement officers that commit serious misconduct and illegally violate a person’s civil rights</a:t>
            </a:r>
            <a:r>
              <a:rPr lang="en-US" sz="2800" dirty="0" smtClean="0">
                <a:latin typeface="+mn-lt"/>
              </a:rPr>
              <a:t>.</a:t>
            </a:r>
          </a:p>
          <a:p>
            <a:endParaRPr lang="en-US" sz="28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2</a:t>
            </a:fld>
            <a:endParaRPr lang="en-US" dirty="0">
              <a:solidFill>
                <a:prstClr val="black">
                  <a:lumMod val="10000"/>
                  <a:lumOff val="90000"/>
                </a:prstClr>
              </a:solidFill>
            </a:endParaRPr>
          </a:p>
        </p:txBody>
      </p:sp>
    </p:spTree>
    <p:extLst>
      <p:ext uri="{BB962C8B-B14F-4D97-AF65-F5344CB8AC3E}">
        <p14:creationId xmlns:p14="http://schemas.microsoft.com/office/powerpoint/2010/main" val="403646693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22" y="430668"/>
            <a:ext cx="7753148" cy="669712"/>
          </a:xfrm>
        </p:spPr>
        <p:txBody>
          <a:bodyPr/>
          <a:lstStyle/>
          <a:p>
            <a:r>
              <a:rPr lang="en-US" dirty="0" smtClean="0"/>
              <a:t>The Ralph M. Brown Act</a:t>
            </a:r>
            <a:endParaRPr lang="en-US" dirty="0"/>
          </a:p>
        </p:txBody>
      </p:sp>
      <p:sp>
        <p:nvSpPr>
          <p:cNvPr id="3" name="Content Placeholder 2"/>
          <p:cNvSpPr>
            <a:spLocks noGrp="1"/>
          </p:cNvSpPr>
          <p:nvPr>
            <p:ph idx="1"/>
          </p:nvPr>
        </p:nvSpPr>
        <p:spPr>
          <a:xfrm>
            <a:off x="585258" y="1140869"/>
            <a:ext cx="7754673" cy="3287988"/>
          </a:xfrm>
        </p:spPr>
        <p:txBody>
          <a:bodyPr/>
          <a:lstStyle/>
          <a:p>
            <a:pPr algn="just">
              <a:buClrTx/>
            </a:pPr>
            <a:r>
              <a:rPr lang="en-US" sz="2400" dirty="0">
                <a:latin typeface="+mn-lt"/>
              </a:rPr>
              <a:t>The Ralph M. Brown Act (Government Code </a:t>
            </a:r>
            <a:r>
              <a:rPr lang="en-US" sz="2400" dirty="0" smtClean="0">
                <a:latin typeface="+mn-lt"/>
              </a:rPr>
              <a:t>Sections 54950-54963) is </a:t>
            </a:r>
            <a:r>
              <a:rPr lang="en-US" sz="2400" dirty="0">
                <a:latin typeface="+mn-lt"/>
              </a:rPr>
              <a:t>intended to provide public access to meetings of California local government </a:t>
            </a:r>
            <a:r>
              <a:rPr lang="en-US" sz="2400" dirty="0" smtClean="0">
                <a:latin typeface="+mn-lt"/>
              </a:rPr>
              <a:t>agencies.</a:t>
            </a:r>
          </a:p>
          <a:p>
            <a:pPr algn="just">
              <a:buClrTx/>
            </a:pPr>
            <a:r>
              <a:rPr lang="en-US" sz="2400" dirty="0" smtClean="0">
                <a:latin typeface="+mn-lt"/>
              </a:rPr>
              <a:t>Brown </a:t>
            </a:r>
            <a:r>
              <a:rPr lang="en-US" sz="2400" dirty="0">
                <a:latin typeface="+mn-lt"/>
              </a:rPr>
              <a:t>Act discloses a strong public policy against government conducted in </a:t>
            </a:r>
            <a:r>
              <a:rPr lang="en-US" sz="2400" dirty="0" smtClean="0">
                <a:latin typeface="+mn-lt"/>
              </a:rPr>
              <a:t>secret.</a:t>
            </a:r>
            <a:r>
              <a:rPr lang="en-US" sz="2400" dirty="0">
                <a:latin typeface="+mn-lt"/>
              </a:rPr>
              <a:t> </a:t>
            </a:r>
            <a:endParaRPr lang="en-US" sz="2400" dirty="0" smtClean="0">
              <a:latin typeface="+mn-lt"/>
            </a:endParaRPr>
          </a:p>
          <a:p>
            <a:pPr algn="just">
              <a:buClrTx/>
            </a:pPr>
            <a:r>
              <a:rPr lang="en-US" sz="2400" dirty="0" smtClean="0">
                <a:latin typeface="+mn-lt"/>
              </a:rPr>
              <a:t>Any type of Civilian Review Board would be required to follow the Brown Act.</a:t>
            </a: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20</a:t>
            </a:fld>
            <a:endParaRPr lang="en-US" dirty="0"/>
          </a:p>
        </p:txBody>
      </p:sp>
    </p:spTree>
    <p:extLst>
      <p:ext uri="{BB962C8B-B14F-4D97-AF65-F5344CB8AC3E}">
        <p14:creationId xmlns:p14="http://schemas.microsoft.com/office/powerpoint/2010/main" val="273992978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8" y="348576"/>
            <a:ext cx="7753148" cy="669712"/>
          </a:xfrm>
        </p:spPr>
        <p:txBody>
          <a:bodyPr/>
          <a:lstStyle/>
          <a:p>
            <a:r>
              <a:rPr lang="en-US" dirty="0" smtClean="0"/>
              <a:t>Legislative Body</a:t>
            </a:r>
            <a:endParaRPr lang="en-US" dirty="0"/>
          </a:p>
        </p:txBody>
      </p:sp>
      <p:sp>
        <p:nvSpPr>
          <p:cNvPr id="3" name="Content Placeholder 2"/>
          <p:cNvSpPr>
            <a:spLocks noGrp="1"/>
          </p:cNvSpPr>
          <p:nvPr>
            <p:ph idx="1"/>
          </p:nvPr>
        </p:nvSpPr>
        <p:spPr>
          <a:xfrm>
            <a:off x="504338" y="932404"/>
            <a:ext cx="7754673" cy="3287988"/>
          </a:xfrm>
        </p:spPr>
        <p:txBody>
          <a:bodyPr/>
          <a:lstStyle/>
          <a:p>
            <a:pPr marL="0" lvl="0" indent="0">
              <a:buNone/>
            </a:pPr>
            <a:r>
              <a:rPr lang="en-US" sz="2000" dirty="0">
                <a:solidFill>
                  <a:srgbClr val="000000"/>
                </a:solidFill>
              </a:rPr>
              <a:t>Sections 54952 and 54952.5 define </a:t>
            </a:r>
            <a:r>
              <a:rPr lang="en-US" sz="2000" dirty="0" smtClean="0">
                <a:solidFill>
                  <a:srgbClr val="000000"/>
                </a:solidFill>
              </a:rPr>
              <a:t>legislative body </a:t>
            </a:r>
            <a:r>
              <a:rPr lang="en-US" sz="2000" dirty="0">
                <a:solidFill>
                  <a:srgbClr val="000000"/>
                </a:solidFill>
              </a:rPr>
              <a:t>as follows: </a:t>
            </a:r>
            <a:endParaRPr lang="en-US" sz="2000" dirty="0" smtClean="0">
              <a:solidFill>
                <a:srgbClr val="000000"/>
              </a:solidFill>
            </a:endParaRPr>
          </a:p>
          <a:p>
            <a:pPr marL="0" lvl="0" indent="0">
              <a:buNone/>
            </a:pPr>
            <a:endParaRPr lang="en-US" sz="1600" dirty="0" smtClean="0">
              <a:solidFill>
                <a:srgbClr val="000000"/>
              </a:solidFill>
            </a:endParaRPr>
          </a:p>
          <a:p>
            <a:pPr marL="0" lvl="0" indent="0" algn="just">
              <a:buNone/>
            </a:pPr>
            <a:r>
              <a:rPr lang="en-US" sz="2000" dirty="0" smtClean="0">
                <a:solidFill>
                  <a:srgbClr val="000000"/>
                </a:solidFill>
              </a:rPr>
              <a:t>“legislative body </a:t>
            </a:r>
            <a:r>
              <a:rPr lang="en-US" sz="2000" dirty="0">
                <a:solidFill>
                  <a:srgbClr val="000000"/>
                </a:solidFill>
              </a:rPr>
              <a:t>means the governing board, commission, </a:t>
            </a:r>
            <a:r>
              <a:rPr lang="en-US" sz="2000" dirty="0" smtClean="0">
                <a:solidFill>
                  <a:srgbClr val="000000"/>
                </a:solidFill>
              </a:rPr>
              <a:t>directors </a:t>
            </a:r>
            <a:r>
              <a:rPr lang="en-US" sz="2000" dirty="0">
                <a:solidFill>
                  <a:srgbClr val="000000"/>
                </a:solidFill>
              </a:rPr>
              <a:t>or body of a local agency, or any board or </a:t>
            </a:r>
            <a:r>
              <a:rPr lang="en-US" sz="2000" dirty="0" smtClean="0">
                <a:solidFill>
                  <a:srgbClr val="000000"/>
                </a:solidFill>
              </a:rPr>
              <a:t>commission </a:t>
            </a:r>
            <a:r>
              <a:rPr lang="en-US" sz="2000" dirty="0">
                <a:solidFill>
                  <a:srgbClr val="000000"/>
                </a:solidFill>
              </a:rPr>
              <a:t>thereof, and shall include any board, </a:t>
            </a:r>
            <a:r>
              <a:rPr lang="en-US" sz="2000" dirty="0" smtClean="0">
                <a:solidFill>
                  <a:srgbClr val="000000"/>
                </a:solidFill>
              </a:rPr>
              <a:t>commission</a:t>
            </a:r>
            <a:r>
              <a:rPr lang="en-US" sz="2000" dirty="0">
                <a:solidFill>
                  <a:srgbClr val="000000"/>
                </a:solidFill>
              </a:rPr>
              <a:t>, committee, or other body on which officers of </a:t>
            </a:r>
            <a:r>
              <a:rPr lang="en-US" sz="2000" dirty="0" smtClean="0">
                <a:solidFill>
                  <a:srgbClr val="000000"/>
                </a:solidFill>
              </a:rPr>
              <a:t>a </a:t>
            </a:r>
            <a:r>
              <a:rPr lang="en-US" sz="2000" dirty="0">
                <a:solidFill>
                  <a:srgbClr val="000000"/>
                </a:solidFill>
              </a:rPr>
              <a:t>local agency serve in their official capacity as members </a:t>
            </a:r>
            <a:r>
              <a:rPr lang="en-US" sz="2000" dirty="0" smtClean="0">
                <a:solidFill>
                  <a:srgbClr val="000000"/>
                </a:solidFill>
              </a:rPr>
              <a:t>and </a:t>
            </a:r>
            <a:r>
              <a:rPr lang="en-US" sz="2000" dirty="0">
                <a:solidFill>
                  <a:srgbClr val="000000"/>
                </a:solidFill>
              </a:rPr>
              <a:t>which is supported in whole or in part by funds </a:t>
            </a:r>
            <a:r>
              <a:rPr lang="en-US" sz="2000" dirty="0" smtClean="0">
                <a:solidFill>
                  <a:srgbClr val="000000"/>
                </a:solidFill>
              </a:rPr>
              <a:t>provided </a:t>
            </a:r>
            <a:r>
              <a:rPr lang="en-US" sz="2000" dirty="0">
                <a:solidFill>
                  <a:srgbClr val="000000"/>
                </a:solidFill>
              </a:rPr>
              <a:t>by such agency, whether such board, </a:t>
            </a:r>
            <a:r>
              <a:rPr lang="en-US" sz="2000" dirty="0" smtClean="0">
                <a:solidFill>
                  <a:srgbClr val="000000"/>
                </a:solidFill>
              </a:rPr>
              <a:t>commission</a:t>
            </a:r>
            <a:r>
              <a:rPr lang="en-US" sz="2000" dirty="0">
                <a:solidFill>
                  <a:srgbClr val="000000"/>
                </a:solidFill>
              </a:rPr>
              <a:t>, committee or other body is organized and </a:t>
            </a:r>
            <a:r>
              <a:rPr lang="en-US" sz="2000" dirty="0" smtClean="0">
                <a:solidFill>
                  <a:srgbClr val="000000"/>
                </a:solidFill>
              </a:rPr>
              <a:t>operated </a:t>
            </a:r>
            <a:r>
              <a:rPr lang="en-US" sz="2000" dirty="0">
                <a:solidFill>
                  <a:srgbClr val="000000"/>
                </a:solidFill>
              </a:rPr>
              <a:t>by such local agency or by a private </a:t>
            </a:r>
            <a:r>
              <a:rPr lang="en-US" sz="2000" dirty="0" smtClean="0">
                <a:solidFill>
                  <a:srgbClr val="000000"/>
                </a:solidFill>
              </a:rPr>
              <a:t>corporation”</a:t>
            </a:r>
            <a:endParaRPr lang="en-US" sz="2000" dirty="0">
              <a:solidFill>
                <a:srgbClr val="000000"/>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21</a:t>
            </a:fld>
            <a:endParaRPr lang="en-US" dirty="0"/>
          </a:p>
        </p:txBody>
      </p:sp>
    </p:spTree>
    <p:extLst>
      <p:ext uri="{BB962C8B-B14F-4D97-AF65-F5344CB8AC3E}">
        <p14:creationId xmlns:p14="http://schemas.microsoft.com/office/powerpoint/2010/main" val="296745459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67" y="400688"/>
            <a:ext cx="7753148" cy="669712"/>
          </a:xfrm>
        </p:spPr>
        <p:txBody>
          <a:bodyPr/>
          <a:lstStyle/>
          <a:p>
            <a:r>
              <a:rPr lang="en-US" dirty="0" smtClean="0"/>
              <a:t>Closed Session </a:t>
            </a:r>
            <a:endParaRPr lang="en-US" dirty="0"/>
          </a:p>
        </p:txBody>
      </p:sp>
      <p:sp>
        <p:nvSpPr>
          <p:cNvPr id="3" name="Content Placeholder 2"/>
          <p:cNvSpPr>
            <a:spLocks noGrp="1"/>
          </p:cNvSpPr>
          <p:nvPr>
            <p:ph idx="1"/>
          </p:nvPr>
        </p:nvSpPr>
        <p:spPr/>
        <p:txBody>
          <a:bodyPr/>
          <a:lstStyle/>
          <a:p>
            <a:pPr marL="0" indent="0" algn="just">
              <a:buNone/>
            </a:pPr>
            <a:r>
              <a:rPr lang="en-US" sz="2400" dirty="0" smtClean="0">
                <a:solidFill>
                  <a:srgbClr val="111111"/>
                </a:solidFill>
                <a:latin typeface="+mn-lt"/>
              </a:rPr>
              <a:t>Government Code 54957 allows for </a:t>
            </a:r>
            <a:r>
              <a:rPr lang="en-US" sz="2400" dirty="0" smtClean="0">
                <a:solidFill>
                  <a:srgbClr val="333333"/>
                </a:solidFill>
                <a:latin typeface="+mn-lt"/>
              </a:rPr>
              <a:t>holding </a:t>
            </a:r>
            <a:r>
              <a:rPr lang="en-US" sz="2400" dirty="0">
                <a:solidFill>
                  <a:srgbClr val="333333"/>
                </a:solidFill>
                <a:latin typeface="+mn-lt"/>
              </a:rPr>
              <a:t>closed sessions during a regular or special meeting to consider the appointment, employment, evaluation of performance, discipline, or dismissal of a public employee or to hear complaints or charges brought against the employee by another person or employee unless the employee requests a public session</a:t>
            </a:r>
            <a:r>
              <a:rPr lang="en-US" sz="2400" dirty="0" smtClean="0">
                <a:solidFill>
                  <a:srgbClr val="333333"/>
                </a:solidFill>
                <a:latin typeface="+mn-lt"/>
              </a:rPr>
              <a:t>.</a:t>
            </a:r>
            <a:endParaRPr lang="en-US" sz="2400" dirty="0">
              <a:solidFill>
                <a:srgbClr val="333333"/>
              </a:solidFill>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22</a:t>
            </a:fld>
            <a:endParaRPr lang="en-US" dirty="0"/>
          </a:p>
        </p:txBody>
      </p:sp>
    </p:spTree>
    <p:extLst>
      <p:ext uri="{BB962C8B-B14F-4D97-AF65-F5344CB8AC3E}">
        <p14:creationId xmlns:p14="http://schemas.microsoft.com/office/powerpoint/2010/main" val="74486400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322642"/>
            <a:ext cx="7753148" cy="669712"/>
          </a:xfrm>
        </p:spPr>
        <p:txBody>
          <a:bodyPr/>
          <a:lstStyle/>
          <a:p>
            <a:r>
              <a:rPr lang="en-US" dirty="0" smtClean="0"/>
              <a:t>Closed Session Continued </a:t>
            </a:r>
            <a:endParaRPr lang="en-US" dirty="0"/>
          </a:p>
        </p:txBody>
      </p:sp>
      <p:sp>
        <p:nvSpPr>
          <p:cNvPr id="3" name="Content Placeholder 2"/>
          <p:cNvSpPr>
            <a:spLocks noGrp="1"/>
          </p:cNvSpPr>
          <p:nvPr>
            <p:ph idx="1"/>
          </p:nvPr>
        </p:nvSpPr>
        <p:spPr>
          <a:xfrm>
            <a:off x="583733" y="992354"/>
            <a:ext cx="7754673" cy="3652628"/>
          </a:xfrm>
        </p:spPr>
        <p:txBody>
          <a:bodyPr/>
          <a:lstStyle/>
          <a:p>
            <a:pPr lvl="0" algn="just">
              <a:buClrTx/>
            </a:pPr>
            <a:r>
              <a:rPr lang="en-US" sz="1800" dirty="0" smtClean="0">
                <a:solidFill>
                  <a:srgbClr val="333333"/>
                </a:solidFill>
                <a:latin typeface="+mn-lt"/>
              </a:rPr>
              <a:t>As </a:t>
            </a:r>
            <a:r>
              <a:rPr lang="en-US" sz="1800" dirty="0">
                <a:solidFill>
                  <a:srgbClr val="333333"/>
                </a:solidFill>
                <a:latin typeface="+mn-lt"/>
              </a:rPr>
              <a:t>a condition to holding a closed session on specific complaints or charges brought against an employee by another person or employee, the employee shall be given written notice of his or her right to have the complaints or charges heard in an open session rather than a closed session, which notice shall be delivered to the employee personally or by mail at least 24 hours before the time for holding the session. If notice is not given, any disciplinary or other action taken by the legislative body against the employee based on the specific complaints or charges in the closed session shall be null and void.</a:t>
            </a:r>
          </a:p>
          <a:p>
            <a:pPr lvl="0" algn="just">
              <a:buClrTx/>
            </a:pPr>
            <a:r>
              <a:rPr lang="en-US" sz="1800" dirty="0" smtClean="0">
                <a:solidFill>
                  <a:srgbClr val="333333"/>
                </a:solidFill>
                <a:latin typeface="+mn-lt"/>
              </a:rPr>
              <a:t>The </a:t>
            </a:r>
            <a:r>
              <a:rPr lang="en-US" sz="1800" dirty="0">
                <a:solidFill>
                  <a:srgbClr val="333333"/>
                </a:solidFill>
                <a:latin typeface="+mn-lt"/>
              </a:rPr>
              <a:t>legislative body also may exclude from the public or closed meeting, during the examination of a witness, any or all other witnesses in the matter being investigated by the legislative body.</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23</a:t>
            </a:fld>
            <a:endParaRPr lang="en-US" dirty="0"/>
          </a:p>
        </p:txBody>
      </p:sp>
    </p:spTree>
    <p:extLst>
      <p:ext uri="{BB962C8B-B14F-4D97-AF65-F5344CB8AC3E}">
        <p14:creationId xmlns:p14="http://schemas.microsoft.com/office/powerpoint/2010/main" val="154227043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53154"/>
            <a:ext cx="7753148" cy="669712"/>
          </a:xfrm>
        </p:spPr>
        <p:txBody>
          <a:bodyPr/>
          <a:lstStyle/>
          <a:p>
            <a:r>
              <a:rPr lang="en-US" dirty="0" smtClean="0"/>
              <a:t>Who May Attend Closed Session</a:t>
            </a:r>
            <a:endParaRPr lang="en-US" dirty="0"/>
          </a:p>
        </p:txBody>
      </p:sp>
      <p:sp>
        <p:nvSpPr>
          <p:cNvPr id="3" name="Content Placeholder 2"/>
          <p:cNvSpPr>
            <a:spLocks noGrp="1"/>
          </p:cNvSpPr>
          <p:nvPr>
            <p:ph idx="1"/>
          </p:nvPr>
        </p:nvSpPr>
        <p:spPr>
          <a:xfrm>
            <a:off x="586783" y="1122866"/>
            <a:ext cx="7754673" cy="3287988"/>
          </a:xfrm>
        </p:spPr>
        <p:txBody>
          <a:bodyPr/>
          <a:lstStyle/>
          <a:p>
            <a:pPr algn="just">
              <a:buClrTx/>
            </a:pPr>
            <a:r>
              <a:rPr lang="en-US" sz="2400" dirty="0">
                <a:latin typeface="Arial" panose="020B0604020202020204" pitchFamily="34" charset="0"/>
              </a:rPr>
              <a:t>Closed sessions may involve only the membership of the body in question plus </a:t>
            </a:r>
            <a:r>
              <a:rPr lang="en-US" sz="2400" dirty="0" smtClean="0">
                <a:latin typeface="Arial" panose="020B0604020202020204" pitchFamily="34" charset="0"/>
              </a:rPr>
              <a:t>any additional </a:t>
            </a:r>
            <a:r>
              <a:rPr lang="en-US" sz="2400" dirty="0">
                <a:latin typeface="Arial" panose="020B0604020202020204" pitchFamily="34" charset="0"/>
              </a:rPr>
              <a:t>support staff which may be </a:t>
            </a:r>
            <a:r>
              <a:rPr lang="en-US" sz="2400" dirty="0" smtClean="0">
                <a:latin typeface="Arial" panose="020B0604020202020204" pitchFamily="34" charset="0"/>
              </a:rPr>
              <a:t>required. Persons without </a:t>
            </a:r>
            <a:r>
              <a:rPr lang="en-US" sz="2400" dirty="0">
                <a:latin typeface="Arial" panose="020B0604020202020204" pitchFamily="34" charset="0"/>
              </a:rPr>
              <a:t>an official role in the meeting shall not be present.</a:t>
            </a:r>
          </a:p>
          <a:p>
            <a:pPr algn="just">
              <a:buClrTx/>
            </a:pPr>
            <a:r>
              <a:rPr lang="en-US" sz="2400" dirty="0" smtClean="0">
                <a:latin typeface="Arial" panose="020B0604020202020204" pitchFamily="34" charset="0"/>
              </a:rPr>
              <a:t>Once </a:t>
            </a:r>
            <a:r>
              <a:rPr lang="en-US" sz="2400" dirty="0">
                <a:latin typeface="Arial" panose="020B0604020202020204" pitchFamily="34" charset="0"/>
              </a:rPr>
              <a:t>a closed session has been completed, the </a:t>
            </a:r>
            <a:r>
              <a:rPr lang="en-US" sz="2400" dirty="0" smtClean="0">
                <a:latin typeface="Arial" panose="020B0604020202020204" pitchFamily="34" charset="0"/>
              </a:rPr>
              <a:t>board or commission must convene </a:t>
            </a:r>
            <a:r>
              <a:rPr lang="en-US" sz="2400" dirty="0">
                <a:latin typeface="Arial" panose="020B0604020202020204" pitchFamily="34" charset="0"/>
              </a:rPr>
              <a:t>in open session.</a:t>
            </a:r>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24</a:t>
            </a:fld>
            <a:endParaRPr lang="en-US" dirty="0"/>
          </a:p>
        </p:txBody>
      </p:sp>
    </p:spTree>
    <p:extLst>
      <p:ext uri="{BB962C8B-B14F-4D97-AF65-F5344CB8AC3E}">
        <p14:creationId xmlns:p14="http://schemas.microsoft.com/office/powerpoint/2010/main" val="40215307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30669"/>
            <a:ext cx="7753148" cy="669712"/>
          </a:xfrm>
        </p:spPr>
        <p:txBody>
          <a:bodyPr/>
          <a:lstStyle/>
          <a:p>
            <a:r>
              <a:rPr lang="en-US" dirty="0" smtClean="0"/>
              <a:t>Attorney General Opinion</a:t>
            </a:r>
            <a:endParaRPr lang="en-US" dirty="0"/>
          </a:p>
        </p:txBody>
      </p:sp>
      <p:sp>
        <p:nvSpPr>
          <p:cNvPr id="3" name="Content Placeholder 2"/>
          <p:cNvSpPr>
            <a:spLocks noGrp="1"/>
          </p:cNvSpPr>
          <p:nvPr>
            <p:ph idx="1"/>
          </p:nvPr>
        </p:nvSpPr>
        <p:spPr>
          <a:xfrm>
            <a:off x="585259" y="1100381"/>
            <a:ext cx="7754673" cy="3287988"/>
          </a:xfrm>
        </p:spPr>
        <p:txBody>
          <a:bodyPr/>
          <a:lstStyle/>
          <a:p>
            <a:pPr marL="0" indent="0" algn="just">
              <a:buNone/>
            </a:pPr>
            <a:r>
              <a:rPr lang="en-US" dirty="0" smtClean="0">
                <a:solidFill>
                  <a:srgbClr val="000000"/>
                </a:solidFill>
                <a:latin typeface="Source Sans Pro"/>
              </a:rPr>
              <a:t>The Brown Act would not permit any board </a:t>
            </a:r>
            <a:r>
              <a:rPr lang="en-US" dirty="0">
                <a:solidFill>
                  <a:srgbClr val="000000"/>
                </a:solidFill>
                <a:latin typeface="Source Sans Pro"/>
              </a:rPr>
              <a:t>to go into executive session to hear reports from and issue instructions to the Chief of Police regarding the conduct of confidential police </a:t>
            </a:r>
            <a:r>
              <a:rPr lang="en-US" dirty="0" smtClean="0">
                <a:solidFill>
                  <a:srgbClr val="000000"/>
                </a:solidFill>
                <a:latin typeface="Source Sans Pro"/>
              </a:rPr>
              <a:t>investigations.</a:t>
            </a:r>
            <a:r>
              <a:rPr lang="en-US" dirty="0"/>
              <a:t/>
            </a:r>
            <a:br>
              <a:rPr lang="en-US" dirty="0"/>
            </a:br>
            <a:r>
              <a:rPr lang="en-US" dirty="0" smtClean="0"/>
              <a:t>	-</a:t>
            </a:r>
            <a:r>
              <a:rPr lang="en-US" dirty="0" smtClean="0">
                <a:solidFill>
                  <a:srgbClr val="000000"/>
                </a:solidFill>
                <a:latin typeface="Source Sans Pro"/>
              </a:rPr>
              <a:t>61 </a:t>
            </a:r>
            <a:r>
              <a:rPr lang="en-US" dirty="0" err="1">
                <a:solidFill>
                  <a:srgbClr val="000000"/>
                </a:solidFill>
                <a:latin typeface="Source Sans Pro"/>
              </a:rPr>
              <a:t>Ops.Cal.Atty.Gen</a:t>
            </a:r>
            <a:r>
              <a:rPr lang="en-US" dirty="0">
                <a:solidFill>
                  <a:srgbClr val="000000"/>
                </a:solidFill>
                <a:latin typeface="Source Sans Pro"/>
              </a:rPr>
              <a:t>. 220, (1978)</a:t>
            </a:r>
          </a:p>
          <a:p>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25</a:t>
            </a:fld>
            <a:endParaRPr lang="en-US" dirty="0"/>
          </a:p>
        </p:txBody>
      </p:sp>
    </p:spTree>
    <p:extLst>
      <p:ext uri="{BB962C8B-B14F-4D97-AF65-F5344CB8AC3E}">
        <p14:creationId xmlns:p14="http://schemas.microsoft.com/office/powerpoint/2010/main" val="376884183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B8C37AB6-02B5-449C-AECE-CB2904517294}" type="slidenum">
              <a:rPr lang="en-US"/>
              <a:pPr/>
              <a:t>26</a:t>
            </a:fld>
            <a:endParaRPr lang="en-US" dirty="0"/>
          </a:p>
        </p:txBody>
      </p:sp>
      <p:sp>
        <p:nvSpPr>
          <p:cNvPr id="239622" name="Text Box 6"/>
          <p:cNvSpPr txBox="1">
            <a:spLocks noChangeArrowheads="1"/>
          </p:cNvSpPr>
          <p:nvPr/>
        </p:nvSpPr>
        <p:spPr bwMode="auto">
          <a:xfrm>
            <a:off x="3182584" y="2194277"/>
            <a:ext cx="2578276" cy="491225"/>
          </a:xfrm>
          <a:prstGeom prst="rect">
            <a:avLst/>
          </a:prstGeom>
          <a:noFill/>
          <a:ln w="9525">
            <a:noFill/>
            <a:miter lim="800000"/>
            <a:headEnd/>
            <a:tailEnd/>
          </a:ln>
          <a:effectLst/>
        </p:spPr>
        <p:txBody>
          <a:bodyPr>
            <a:spAutoFit/>
          </a:bodyPr>
          <a:lstStyle/>
          <a:p>
            <a:r>
              <a:rPr lang="en-US" sz="2592" b="1" dirty="0">
                <a:solidFill>
                  <a:srgbClr val="1A3B85"/>
                </a:solidFill>
              </a:rPr>
              <a:t>QUESTIONS?</a:t>
            </a:r>
          </a:p>
        </p:txBody>
      </p:sp>
    </p:spTree>
    <p:extLst>
      <p:ext uri="{BB962C8B-B14F-4D97-AF65-F5344CB8AC3E}">
        <p14:creationId xmlns:p14="http://schemas.microsoft.com/office/powerpoint/2010/main" val="27116857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Senate Bill 2 (SB 2)</a:t>
            </a:r>
            <a:endParaRPr lang="en-US" dirty="0"/>
          </a:p>
        </p:txBody>
      </p:sp>
      <p:sp>
        <p:nvSpPr>
          <p:cNvPr id="3" name="Content Placeholder 2"/>
          <p:cNvSpPr>
            <a:spLocks noGrp="1"/>
          </p:cNvSpPr>
          <p:nvPr>
            <p:ph idx="1"/>
          </p:nvPr>
        </p:nvSpPr>
        <p:spPr/>
        <p:txBody>
          <a:bodyPr/>
          <a:lstStyle/>
          <a:p>
            <a:pPr algn="just"/>
            <a:r>
              <a:rPr lang="en-US" sz="2000" dirty="0" smtClean="0">
                <a:solidFill>
                  <a:srgbClr val="333333"/>
                </a:solidFill>
                <a:latin typeface="+mn-lt"/>
              </a:rPr>
              <a:t>The proposed law would give the Commission </a:t>
            </a:r>
            <a:r>
              <a:rPr lang="en-US" sz="2000" dirty="0">
                <a:solidFill>
                  <a:srgbClr val="333333"/>
                </a:solidFill>
                <a:latin typeface="+mn-lt"/>
              </a:rPr>
              <a:t>on Peace Officer Standards and Training authority to revoke officers’ eligibility </a:t>
            </a:r>
            <a:r>
              <a:rPr lang="en-US" sz="2000" dirty="0" smtClean="0">
                <a:solidFill>
                  <a:srgbClr val="333333"/>
                </a:solidFill>
                <a:latin typeface="+mn-lt"/>
              </a:rPr>
              <a:t>to be a police officer due to </a:t>
            </a:r>
            <a:r>
              <a:rPr lang="en-US" sz="2000" dirty="0">
                <a:solidFill>
                  <a:srgbClr val="333333"/>
                </a:solidFill>
                <a:latin typeface="+mn-lt"/>
              </a:rPr>
              <a:t>serious misconduct — including using excessive force, sexual assault, intimidating witnesses, making a false arrest or report, or participating in a law enforcement gang</a:t>
            </a:r>
            <a:r>
              <a:rPr lang="en-US" sz="2000" dirty="0" smtClean="0">
                <a:solidFill>
                  <a:srgbClr val="333333"/>
                </a:solidFill>
                <a:latin typeface="+mn-lt"/>
              </a:rPr>
              <a:t>.</a:t>
            </a:r>
          </a:p>
          <a:p>
            <a:pPr algn="just"/>
            <a:r>
              <a:rPr lang="en-US" sz="2000" dirty="0">
                <a:solidFill>
                  <a:srgbClr val="333333"/>
                </a:solidFill>
                <a:latin typeface="+mn-lt"/>
              </a:rPr>
              <a:t>Officers could also lose their certification for “demonstrating bias” based on race, religion, gender identity, sexual orientation or mental disability, among other </a:t>
            </a:r>
            <a:r>
              <a:rPr lang="en-US" sz="2000" dirty="0" smtClean="0">
                <a:solidFill>
                  <a:srgbClr val="333333"/>
                </a:solidFill>
                <a:latin typeface="+mn-lt"/>
              </a:rPr>
              <a:t>criteria.</a:t>
            </a: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3</a:t>
            </a:fld>
            <a:endParaRPr lang="en-US" dirty="0">
              <a:solidFill>
                <a:prstClr val="black">
                  <a:lumMod val="10000"/>
                  <a:lumOff val="90000"/>
                </a:prstClr>
              </a:solidFill>
            </a:endParaRPr>
          </a:p>
        </p:txBody>
      </p:sp>
    </p:spTree>
    <p:extLst>
      <p:ext uri="{BB962C8B-B14F-4D97-AF65-F5344CB8AC3E}">
        <p14:creationId xmlns:p14="http://schemas.microsoft.com/office/powerpoint/2010/main" val="129043964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1259A9"/>
                </a:solidFill>
              </a:rPr>
              <a:t>What Will Be Covered Today</a:t>
            </a:r>
            <a:endParaRPr lang="en-US" dirty="0">
              <a:solidFill>
                <a:srgbClr val="1259A9"/>
              </a:solidFill>
            </a:endParaRPr>
          </a:p>
        </p:txBody>
      </p:sp>
      <p:sp>
        <p:nvSpPr>
          <p:cNvPr id="3" name="Content Placeholder 2"/>
          <p:cNvSpPr>
            <a:spLocks noGrp="1"/>
          </p:cNvSpPr>
          <p:nvPr>
            <p:ph idx="1"/>
          </p:nvPr>
        </p:nvSpPr>
        <p:spPr/>
        <p:txBody>
          <a:bodyPr/>
          <a:lstStyle/>
          <a:p>
            <a:r>
              <a:rPr lang="en-US" sz="2400" dirty="0" smtClean="0">
                <a:solidFill>
                  <a:srgbClr val="000000"/>
                </a:solidFill>
                <a:latin typeface="+mn-lt"/>
              </a:rPr>
              <a:t>This presentation will focus on and go into detail on 3 important areas of law:</a:t>
            </a:r>
          </a:p>
          <a:p>
            <a:pPr marL="0" indent="0">
              <a:buNone/>
            </a:pPr>
            <a:r>
              <a:rPr lang="en-US" sz="2400" dirty="0">
                <a:solidFill>
                  <a:srgbClr val="000000"/>
                </a:solidFill>
                <a:latin typeface="+mn-lt"/>
              </a:rPr>
              <a:t>	</a:t>
            </a:r>
            <a:r>
              <a:rPr lang="en-US" sz="2400" dirty="0" smtClean="0">
                <a:solidFill>
                  <a:srgbClr val="000000"/>
                </a:solidFill>
                <a:latin typeface="+mn-lt"/>
              </a:rPr>
              <a:t>1) Police Officers’ Bill of Rights</a:t>
            </a:r>
          </a:p>
          <a:p>
            <a:pPr marL="0" indent="0">
              <a:buNone/>
            </a:pPr>
            <a:r>
              <a:rPr lang="en-US" sz="2400" dirty="0">
                <a:solidFill>
                  <a:srgbClr val="000000"/>
                </a:solidFill>
                <a:latin typeface="+mn-lt"/>
              </a:rPr>
              <a:t>	</a:t>
            </a:r>
            <a:r>
              <a:rPr lang="en-US" sz="2400" dirty="0" smtClean="0">
                <a:solidFill>
                  <a:srgbClr val="000000"/>
                </a:solidFill>
                <a:latin typeface="+mn-lt"/>
              </a:rPr>
              <a:t>2) Police Officer Personnel Records</a:t>
            </a:r>
          </a:p>
          <a:p>
            <a:pPr marL="0" indent="0">
              <a:buNone/>
            </a:pPr>
            <a:r>
              <a:rPr lang="en-US" sz="2400" dirty="0">
                <a:solidFill>
                  <a:srgbClr val="000000"/>
                </a:solidFill>
                <a:latin typeface="+mn-lt"/>
              </a:rPr>
              <a:t>	</a:t>
            </a:r>
            <a:r>
              <a:rPr lang="en-US" sz="2400" dirty="0" smtClean="0">
                <a:solidFill>
                  <a:srgbClr val="000000"/>
                </a:solidFill>
                <a:latin typeface="+mn-lt"/>
              </a:rPr>
              <a:t>3) Brown Act Considerations </a:t>
            </a:r>
            <a:endParaRPr lang="en-US" sz="24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4</a:t>
            </a:fld>
            <a:endParaRPr lang="en-US" dirty="0">
              <a:solidFill>
                <a:prstClr val="black">
                  <a:lumMod val="10000"/>
                  <a:lumOff val="90000"/>
                </a:prstClr>
              </a:solidFill>
            </a:endParaRPr>
          </a:p>
        </p:txBody>
      </p:sp>
    </p:spTree>
    <p:extLst>
      <p:ext uri="{BB962C8B-B14F-4D97-AF65-F5344CB8AC3E}">
        <p14:creationId xmlns:p14="http://schemas.microsoft.com/office/powerpoint/2010/main" val="38814711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Police Officers’ Bill of Rights</a:t>
            </a:r>
            <a:endParaRPr lang="en-US" dirty="0"/>
          </a:p>
        </p:txBody>
      </p:sp>
      <p:sp>
        <p:nvSpPr>
          <p:cNvPr id="3" name="Content Placeholder 2"/>
          <p:cNvSpPr>
            <a:spLocks noGrp="1"/>
          </p:cNvSpPr>
          <p:nvPr>
            <p:ph idx="1"/>
          </p:nvPr>
        </p:nvSpPr>
        <p:spPr/>
        <p:txBody>
          <a:bodyPr/>
          <a:lstStyle/>
          <a:p>
            <a:pPr algn="just"/>
            <a:r>
              <a:rPr lang="en-US" sz="2400" dirty="0" smtClean="0">
                <a:latin typeface="+mn-lt"/>
              </a:rPr>
              <a:t>Public Safety Officers Procedural Bill of Rights Act (POBR) </a:t>
            </a:r>
            <a:r>
              <a:rPr lang="en-US" sz="2400" dirty="0" smtClean="0">
                <a:solidFill>
                  <a:srgbClr val="000000"/>
                </a:solidFill>
                <a:latin typeface="+mn-lt"/>
              </a:rPr>
              <a:t>was passed in 1976 and is codified under California Government Code Sections 3300-3313.</a:t>
            </a:r>
          </a:p>
          <a:p>
            <a:pPr algn="just"/>
            <a:r>
              <a:rPr lang="en-US" sz="2400" dirty="0" smtClean="0">
                <a:latin typeface="+mn-lt"/>
              </a:rPr>
              <a:t>Legislative intent was to provide several </a:t>
            </a:r>
            <a:r>
              <a:rPr lang="en-US" sz="2400" dirty="0">
                <a:latin typeface="+mn-lt"/>
              </a:rPr>
              <a:t>protections </a:t>
            </a:r>
            <a:r>
              <a:rPr lang="en-US" sz="2400" dirty="0" smtClean="0">
                <a:latin typeface="+mn-lt"/>
              </a:rPr>
              <a:t>to </a:t>
            </a:r>
            <a:r>
              <a:rPr lang="en-US" sz="2400" dirty="0">
                <a:latin typeface="+mn-lt"/>
              </a:rPr>
              <a:t>ensure investigations remain private and confidential </a:t>
            </a:r>
            <a:r>
              <a:rPr lang="en-US" sz="2400" dirty="0" smtClean="0">
                <a:latin typeface="+mn-lt"/>
              </a:rPr>
              <a:t>and </a:t>
            </a:r>
            <a:r>
              <a:rPr lang="en-US" sz="2400" dirty="0">
                <a:latin typeface="+mn-lt"/>
              </a:rPr>
              <a:t>to ensure that discipline is administered within the scope of the </a:t>
            </a:r>
            <a:r>
              <a:rPr lang="en-US" sz="2400" dirty="0" smtClean="0">
                <a:latin typeface="+mn-lt"/>
              </a:rPr>
              <a:t>law.</a:t>
            </a: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5</a:t>
            </a:fld>
            <a:endParaRPr lang="en-US" dirty="0">
              <a:solidFill>
                <a:prstClr val="black">
                  <a:lumMod val="10000"/>
                  <a:lumOff val="90000"/>
                </a:prstClr>
              </a:solidFill>
            </a:endParaRPr>
          </a:p>
        </p:txBody>
      </p:sp>
    </p:spTree>
    <p:extLst>
      <p:ext uri="{BB962C8B-B14F-4D97-AF65-F5344CB8AC3E}">
        <p14:creationId xmlns:p14="http://schemas.microsoft.com/office/powerpoint/2010/main" val="345867174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POBR Overview</a:t>
            </a:r>
            <a:endParaRPr lang="en-US" dirty="0"/>
          </a:p>
        </p:txBody>
      </p:sp>
      <p:sp>
        <p:nvSpPr>
          <p:cNvPr id="3" name="Content Placeholder 2"/>
          <p:cNvSpPr>
            <a:spLocks noGrp="1"/>
          </p:cNvSpPr>
          <p:nvPr>
            <p:ph idx="1"/>
          </p:nvPr>
        </p:nvSpPr>
        <p:spPr/>
        <p:txBody>
          <a:bodyPr/>
          <a:lstStyle/>
          <a:p>
            <a:pPr marL="0" indent="0" algn="just">
              <a:buNone/>
            </a:pPr>
            <a:r>
              <a:rPr lang="en-US" sz="2800" dirty="0" smtClean="0">
                <a:latin typeface="Arial" panose="020B0604020202020204" pitchFamily="34" charset="0"/>
              </a:rPr>
              <a:t>Applies </a:t>
            </a:r>
            <a:r>
              <a:rPr lang="en-US" sz="2800" dirty="0">
                <a:latin typeface="Arial" panose="020B0604020202020204" pitchFamily="34" charset="0"/>
              </a:rPr>
              <a:t>to nearly every sworn law enforcement officer designation under the Penal Code, (i.e. </a:t>
            </a:r>
            <a:r>
              <a:rPr lang="en-US" sz="2800" dirty="0" smtClean="0">
                <a:latin typeface="Arial" panose="020B0604020202020204" pitchFamily="34" charset="0"/>
              </a:rPr>
              <a:t>City </a:t>
            </a:r>
            <a:r>
              <a:rPr lang="en-US" sz="2800" dirty="0">
                <a:latin typeface="Arial" panose="020B0604020202020204" pitchFamily="34" charset="0"/>
              </a:rPr>
              <a:t>police O</a:t>
            </a:r>
            <a:r>
              <a:rPr lang="en-US" sz="2800" dirty="0" smtClean="0">
                <a:latin typeface="Arial" panose="020B0604020202020204" pitchFamily="34" charset="0"/>
              </a:rPr>
              <a:t>fficers, Harbor </a:t>
            </a:r>
            <a:r>
              <a:rPr lang="en-US" sz="2800" dirty="0">
                <a:latin typeface="Arial" panose="020B0604020202020204" pitchFamily="34" charset="0"/>
              </a:rPr>
              <a:t>P</a:t>
            </a:r>
            <a:r>
              <a:rPr lang="en-US" sz="2800" dirty="0" smtClean="0">
                <a:latin typeface="Arial" panose="020B0604020202020204" pitchFamily="34" charset="0"/>
              </a:rPr>
              <a:t>atrol, Airport Patrol and Park Rangers). </a:t>
            </a:r>
            <a:endParaRPr lang="en-US" sz="2800"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6</a:t>
            </a:fld>
            <a:endParaRPr lang="en-US" dirty="0">
              <a:solidFill>
                <a:prstClr val="black">
                  <a:lumMod val="10000"/>
                  <a:lumOff val="90000"/>
                </a:prstClr>
              </a:solidFill>
            </a:endParaRPr>
          </a:p>
        </p:txBody>
      </p:sp>
    </p:spTree>
    <p:extLst>
      <p:ext uri="{BB962C8B-B14F-4D97-AF65-F5344CB8AC3E}">
        <p14:creationId xmlns:p14="http://schemas.microsoft.com/office/powerpoint/2010/main" val="13154361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1259A9"/>
                </a:solidFill>
              </a:rPr>
              <a:t>When do Protections Apply</a:t>
            </a:r>
            <a:endParaRPr lang="en-US" dirty="0">
              <a:solidFill>
                <a:srgbClr val="1259A9"/>
              </a:solidFill>
            </a:endParaRPr>
          </a:p>
        </p:txBody>
      </p:sp>
      <p:sp>
        <p:nvSpPr>
          <p:cNvPr id="3" name="Content Placeholder 2"/>
          <p:cNvSpPr>
            <a:spLocks noGrp="1"/>
          </p:cNvSpPr>
          <p:nvPr>
            <p:ph idx="1"/>
          </p:nvPr>
        </p:nvSpPr>
        <p:spPr/>
        <p:txBody>
          <a:bodyPr/>
          <a:lstStyle/>
          <a:p>
            <a:pPr algn="just"/>
            <a:r>
              <a:rPr lang="en-US" sz="2400" dirty="0" smtClean="0">
                <a:latin typeface="Arial" panose="020B0604020202020204" pitchFamily="34" charset="0"/>
              </a:rPr>
              <a:t>Applies </a:t>
            </a:r>
            <a:r>
              <a:rPr lang="en-US" sz="2400" dirty="0">
                <a:latin typeface="Arial" panose="020B0604020202020204" pitchFamily="34" charset="0"/>
              </a:rPr>
              <a:t>when a public safety </a:t>
            </a:r>
            <a:r>
              <a:rPr lang="en-US" sz="2400" dirty="0" smtClean="0">
                <a:latin typeface="Arial" panose="020B0604020202020204" pitchFamily="34" charset="0"/>
              </a:rPr>
              <a:t>officer </a:t>
            </a:r>
            <a:r>
              <a:rPr lang="en-US" sz="2400" dirty="0">
                <a:latin typeface="Arial" panose="020B0604020202020204" pitchFamily="34" charset="0"/>
              </a:rPr>
              <a:t>is under investigation </a:t>
            </a:r>
            <a:r>
              <a:rPr lang="en-US" sz="2400" dirty="0" smtClean="0">
                <a:latin typeface="Arial" panose="020B0604020202020204" pitchFamily="34" charset="0"/>
              </a:rPr>
              <a:t>and subjected </a:t>
            </a:r>
            <a:r>
              <a:rPr lang="en-US" sz="2400" dirty="0">
                <a:latin typeface="Arial" panose="020B0604020202020204" pitchFamily="34" charset="0"/>
              </a:rPr>
              <a:t>to interrogation that could lead to punitive </a:t>
            </a:r>
            <a:r>
              <a:rPr lang="en-US" sz="2400" dirty="0" smtClean="0">
                <a:latin typeface="Arial" panose="020B0604020202020204" pitchFamily="34" charset="0"/>
              </a:rPr>
              <a:t>action.</a:t>
            </a:r>
            <a:endParaRPr lang="en-US" sz="2400" dirty="0">
              <a:latin typeface="Arial" panose="020B0604020202020204" pitchFamily="34" charset="0"/>
            </a:endParaRPr>
          </a:p>
          <a:p>
            <a:pPr algn="just"/>
            <a:r>
              <a:rPr lang="en-US" sz="2400" dirty="0" smtClean="0">
                <a:latin typeface="Arial" panose="020B0604020202020204" pitchFamily="34" charset="0"/>
              </a:rPr>
              <a:t>Does not apply </a:t>
            </a:r>
            <a:r>
              <a:rPr lang="en-US" sz="2400" dirty="0">
                <a:latin typeface="Arial" panose="020B0604020202020204" pitchFamily="34" charset="0"/>
              </a:rPr>
              <a:t>to questioning in “normal course of duty, counseling, instruction, or informal verbal admonishment” or other “routine or unplanned contact” with a </a:t>
            </a:r>
            <a:r>
              <a:rPr lang="en-US" sz="2400" dirty="0" smtClean="0">
                <a:latin typeface="Arial" panose="020B0604020202020204" pitchFamily="34" charset="0"/>
              </a:rPr>
              <a:t>supervisor. </a:t>
            </a:r>
            <a:endParaRPr lang="en-US" sz="2400" dirty="0">
              <a:latin typeface="Arial" panose="020B0604020202020204" pitchFamily="34" charset="0"/>
            </a:endParaRPr>
          </a:p>
          <a:p>
            <a:pPr marL="0" indent="0" algn="just">
              <a:buNone/>
            </a:pPr>
            <a:r>
              <a:rPr lang="en-US" sz="2400" dirty="0">
                <a:latin typeface="Arial" panose="020B0604020202020204" pitchFamily="34" charset="0"/>
              </a:rPr>
              <a:t>(Gov. Code §3303(</a:t>
            </a:r>
            <a:r>
              <a:rPr lang="en-US" sz="2400" dirty="0" err="1">
                <a:latin typeface="Arial" panose="020B0604020202020204" pitchFamily="34" charset="0"/>
              </a:rPr>
              <a:t>i</a:t>
            </a:r>
            <a:r>
              <a:rPr lang="en-US" sz="2400" dirty="0">
                <a:latin typeface="Arial" panose="020B0604020202020204" pitchFamily="34" charset="0"/>
              </a:rPr>
              <a:t>); Gov. Code §3253(</a:t>
            </a:r>
            <a:r>
              <a:rPr lang="en-US" sz="2400" dirty="0" err="1">
                <a:latin typeface="Arial" panose="020B0604020202020204" pitchFamily="34" charset="0"/>
              </a:rPr>
              <a:t>i</a:t>
            </a:r>
            <a:r>
              <a:rPr lang="en-US" sz="2400" dirty="0">
                <a:latin typeface="Arial" panose="020B0604020202020204" pitchFamily="34" charset="0"/>
              </a:rPr>
              <a:t>))</a:t>
            </a:r>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7</a:t>
            </a:fld>
            <a:endParaRPr lang="en-US" dirty="0">
              <a:solidFill>
                <a:prstClr val="black">
                  <a:lumMod val="10000"/>
                  <a:lumOff val="90000"/>
                </a:prstClr>
              </a:solidFill>
            </a:endParaRPr>
          </a:p>
        </p:txBody>
      </p:sp>
    </p:spTree>
    <p:extLst>
      <p:ext uri="{BB962C8B-B14F-4D97-AF65-F5344CB8AC3E}">
        <p14:creationId xmlns:p14="http://schemas.microsoft.com/office/powerpoint/2010/main" val="209261266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343604"/>
            <a:ext cx="7753148" cy="669712"/>
          </a:xfrm>
        </p:spPr>
        <p:txBody>
          <a:bodyPr/>
          <a:lstStyle/>
          <a:p>
            <a:pPr algn="ctr"/>
            <a:r>
              <a:rPr lang="en-US" dirty="0" smtClean="0">
                <a:solidFill>
                  <a:srgbClr val="1259A9"/>
                </a:solidFill>
              </a:rPr>
              <a:t>Interview Notice</a:t>
            </a:r>
            <a:endParaRPr lang="en-US" dirty="0">
              <a:solidFill>
                <a:srgbClr val="1259A9"/>
              </a:solidFill>
            </a:endParaRPr>
          </a:p>
        </p:txBody>
      </p:sp>
      <p:sp>
        <p:nvSpPr>
          <p:cNvPr id="3" name="Content Placeholder 2"/>
          <p:cNvSpPr>
            <a:spLocks noGrp="1"/>
          </p:cNvSpPr>
          <p:nvPr>
            <p:ph idx="1"/>
          </p:nvPr>
        </p:nvSpPr>
        <p:spPr>
          <a:xfrm>
            <a:off x="586783" y="939898"/>
            <a:ext cx="7754673" cy="3579635"/>
          </a:xfrm>
        </p:spPr>
        <p:txBody>
          <a:bodyPr/>
          <a:lstStyle/>
          <a:p>
            <a:r>
              <a:rPr lang="en-US" sz="2200" dirty="0" smtClean="0">
                <a:latin typeface="Arial" panose="020B0604020202020204" pitchFamily="34" charset="0"/>
              </a:rPr>
              <a:t>Before </a:t>
            </a:r>
            <a:r>
              <a:rPr lang="en-US" sz="2200" dirty="0">
                <a:latin typeface="Arial" panose="020B0604020202020204" pitchFamily="34" charset="0"/>
              </a:rPr>
              <a:t>the interview, the Respondent has </a:t>
            </a:r>
            <a:r>
              <a:rPr lang="en-US" sz="2200" dirty="0" smtClean="0">
                <a:latin typeface="Arial" panose="020B0604020202020204" pitchFamily="34" charset="0"/>
              </a:rPr>
              <a:t>a right </a:t>
            </a:r>
            <a:r>
              <a:rPr lang="en-US" sz="2200" dirty="0">
                <a:latin typeface="Arial" panose="020B0604020202020204" pitchFamily="34" charset="0"/>
              </a:rPr>
              <a:t>to know:</a:t>
            </a:r>
          </a:p>
          <a:p>
            <a:pPr marL="0" indent="0">
              <a:buNone/>
            </a:pPr>
            <a:r>
              <a:rPr lang="en-US" sz="2200" dirty="0" smtClean="0">
                <a:latin typeface="Arial" panose="020B0604020202020204" pitchFamily="34" charset="0"/>
              </a:rPr>
              <a:t>	–</a:t>
            </a:r>
            <a:r>
              <a:rPr lang="en-US" sz="2200" dirty="0">
                <a:latin typeface="Arial" panose="020B0604020202020204" pitchFamily="34" charset="0"/>
              </a:rPr>
              <a:t>The </a:t>
            </a:r>
            <a:r>
              <a:rPr lang="en-US" sz="2200" dirty="0" smtClean="0">
                <a:latin typeface="Arial" panose="020B0604020202020204" pitchFamily="34" charset="0"/>
              </a:rPr>
              <a:t>nature </a:t>
            </a:r>
            <a:r>
              <a:rPr lang="en-US" sz="2200" dirty="0">
                <a:latin typeface="Arial" panose="020B0604020202020204" pitchFamily="34" charset="0"/>
              </a:rPr>
              <a:t>of the </a:t>
            </a:r>
            <a:r>
              <a:rPr lang="en-US" sz="2200" dirty="0" smtClean="0">
                <a:latin typeface="Arial" panose="020B0604020202020204" pitchFamily="34" charset="0"/>
              </a:rPr>
              <a:t>investigation</a:t>
            </a:r>
            <a:endParaRPr lang="en-US" sz="2200" dirty="0">
              <a:latin typeface="Arial" panose="020B0604020202020204" pitchFamily="34" charset="0"/>
            </a:endParaRPr>
          </a:p>
          <a:p>
            <a:pPr marL="0" indent="0">
              <a:buNone/>
            </a:pPr>
            <a:r>
              <a:rPr lang="en-US" sz="2200" dirty="0" smtClean="0">
                <a:latin typeface="Arial" panose="020B0604020202020204" pitchFamily="34" charset="0"/>
              </a:rPr>
              <a:t>	–</a:t>
            </a:r>
            <a:r>
              <a:rPr lang="en-US" sz="2200" dirty="0">
                <a:latin typeface="Arial" panose="020B0604020202020204" pitchFamily="34" charset="0"/>
              </a:rPr>
              <a:t>The name(s) of the interviewer(s) and those </a:t>
            </a:r>
            <a:r>
              <a:rPr lang="en-US" sz="2200" dirty="0" smtClean="0">
                <a:latin typeface="Arial" panose="020B0604020202020204" pitchFamily="34" charset="0"/>
              </a:rPr>
              <a:t>		   present </a:t>
            </a:r>
            <a:r>
              <a:rPr lang="en-US" sz="2200" dirty="0">
                <a:latin typeface="Arial" panose="020B0604020202020204" pitchFamily="34" charset="0"/>
              </a:rPr>
              <a:t>during interview</a:t>
            </a:r>
          </a:p>
          <a:p>
            <a:pPr marL="0" indent="0">
              <a:buNone/>
            </a:pPr>
            <a:r>
              <a:rPr lang="en-US" sz="2200" dirty="0" smtClean="0">
                <a:latin typeface="Arial" panose="020B0604020202020204" pitchFamily="34" charset="0"/>
              </a:rPr>
              <a:t>	–</a:t>
            </a:r>
            <a:r>
              <a:rPr lang="en-US" sz="2200" dirty="0">
                <a:latin typeface="Arial" panose="020B0604020202020204" pitchFamily="34" charset="0"/>
              </a:rPr>
              <a:t>The name, rank, and </a:t>
            </a:r>
            <a:r>
              <a:rPr lang="en-US" sz="2200" dirty="0" smtClean="0">
                <a:latin typeface="Arial" panose="020B0604020202020204" pitchFamily="34" charset="0"/>
              </a:rPr>
              <a:t>command of the person </a:t>
            </a:r>
            <a:r>
              <a:rPr lang="en-US" sz="2200" dirty="0">
                <a:latin typeface="Arial" panose="020B0604020202020204" pitchFamily="34" charset="0"/>
              </a:rPr>
              <a:t>in </a:t>
            </a:r>
            <a:r>
              <a:rPr lang="en-US" sz="2200" dirty="0" smtClean="0">
                <a:latin typeface="Arial" panose="020B0604020202020204" pitchFamily="34" charset="0"/>
              </a:rPr>
              <a:t>	  	   charge.</a:t>
            </a:r>
            <a:endParaRPr lang="en-US" sz="2200" dirty="0">
              <a:latin typeface="Arial" panose="020B0604020202020204" pitchFamily="34" charset="0"/>
            </a:endParaRPr>
          </a:p>
          <a:p>
            <a:r>
              <a:rPr lang="en-US" sz="2200" dirty="0" smtClean="0">
                <a:latin typeface="Arial" panose="020B0604020202020204" pitchFamily="34" charset="0"/>
              </a:rPr>
              <a:t>May </a:t>
            </a:r>
            <a:r>
              <a:rPr lang="en-US" sz="2200" dirty="0">
                <a:latin typeface="Arial" panose="020B0604020202020204" pitchFamily="34" charset="0"/>
              </a:rPr>
              <a:t>also include</a:t>
            </a:r>
            <a:r>
              <a:rPr lang="en-US" sz="2200" dirty="0" smtClean="0">
                <a:latin typeface="Arial" panose="020B0604020202020204" pitchFamily="34" charset="0"/>
              </a:rPr>
              <a:t>: </a:t>
            </a:r>
            <a:endParaRPr lang="en-US" sz="2200" dirty="0">
              <a:latin typeface="Arial" panose="020B0604020202020204" pitchFamily="34" charset="0"/>
            </a:endParaRPr>
          </a:p>
          <a:p>
            <a:pPr marL="0" indent="0">
              <a:buNone/>
            </a:pPr>
            <a:r>
              <a:rPr lang="en-US" sz="2200" dirty="0" smtClean="0">
                <a:latin typeface="Arial" panose="020B0604020202020204" pitchFamily="34" charset="0"/>
              </a:rPr>
              <a:t>	–</a:t>
            </a:r>
            <a:r>
              <a:rPr lang="en-US" sz="2200" dirty="0">
                <a:latin typeface="Arial" panose="020B0604020202020204" pitchFamily="34" charset="0"/>
              </a:rPr>
              <a:t>Duty to be truthful and forthcoming, right to record, right to representation, retaliation prohibition </a:t>
            </a:r>
            <a:r>
              <a:rPr lang="en-US" sz="2200" dirty="0" smtClean="0">
                <a:latin typeface="Arial" panose="020B0604020202020204" pitchFamily="34" charset="0"/>
              </a:rPr>
              <a:t>.</a:t>
            </a:r>
            <a:endParaRPr lang="en-US" sz="2200" dirty="0">
              <a:latin typeface="Arial" panose="020B0604020202020204" pitchFamily="34" charset="0"/>
            </a:endParaRPr>
          </a:p>
          <a:p>
            <a:pPr algn="just">
              <a:spcBef>
                <a:spcPts val="0"/>
              </a:spcBef>
            </a:pPr>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8</a:t>
            </a:fld>
            <a:endParaRPr lang="en-US" dirty="0">
              <a:solidFill>
                <a:prstClr val="black">
                  <a:lumMod val="10000"/>
                  <a:lumOff val="90000"/>
                </a:prstClr>
              </a:solidFill>
            </a:endParaRPr>
          </a:p>
        </p:txBody>
      </p:sp>
    </p:spTree>
    <p:extLst>
      <p:ext uri="{BB962C8B-B14F-4D97-AF65-F5344CB8AC3E}">
        <p14:creationId xmlns:p14="http://schemas.microsoft.com/office/powerpoint/2010/main" val="35340765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77286"/>
            <a:ext cx="7753148" cy="669712"/>
          </a:xfrm>
        </p:spPr>
        <p:txBody>
          <a:bodyPr/>
          <a:lstStyle/>
          <a:p>
            <a:r>
              <a:rPr lang="en-US" dirty="0" smtClean="0"/>
              <a:t>Right to Representation </a:t>
            </a:r>
            <a:endParaRPr lang="en-US" dirty="0"/>
          </a:p>
        </p:txBody>
      </p:sp>
      <p:sp>
        <p:nvSpPr>
          <p:cNvPr id="3" name="Content Placeholder 2"/>
          <p:cNvSpPr>
            <a:spLocks noGrp="1"/>
          </p:cNvSpPr>
          <p:nvPr>
            <p:ph idx="1"/>
          </p:nvPr>
        </p:nvSpPr>
        <p:spPr>
          <a:xfrm>
            <a:off x="586783" y="1150011"/>
            <a:ext cx="7754673" cy="2927564"/>
          </a:xfrm>
        </p:spPr>
        <p:txBody>
          <a:bodyPr/>
          <a:lstStyle/>
          <a:p>
            <a:pPr algn="just">
              <a:buClrTx/>
            </a:pPr>
            <a:r>
              <a:rPr lang="en-US" sz="2400" dirty="0" smtClean="0">
                <a:latin typeface="Arial" panose="020B0604020202020204" pitchFamily="34" charset="0"/>
              </a:rPr>
              <a:t>Before </a:t>
            </a:r>
            <a:r>
              <a:rPr lang="en-US" sz="2400" dirty="0">
                <a:latin typeface="Arial" panose="020B0604020202020204" pitchFamily="34" charset="0"/>
              </a:rPr>
              <a:t>the interview, </a:t>
            </a:r>
            <a:r>
              <a:rPr lang="en-US" sz="2400">
                <a:latin typeface="Arial" panose="020B0604020202020204" pitchFamily="34" charset="0"/>
              </a:rPr>
              <a:t>the </a:t>
            </a:r>
            <a:r>
              <a:rPr lang="en-US" sz="2400" smtClean="0">
                <a:latin typeface="Arial" panose="020B0604020202020204" pitchFamily="34" charset="0"/>
              </a:rPr>
              <a:t>officer </a:t>
            </a:r>
            <a:r>
              <a:rPr lang="en-US" sz="2400" dirty="0">
                <a:latin typeface="Arial" panose="020B0604020202020204" pitchFamily="34" charset="0"/>
              </a:rPr>
              <a:t>is entitled to, “at his or her request,” a “representative of his or her choice who may be present at all times during the interrogation.” </a:t>
            </a:r>
          </a:p>
          <a:p>
            <a:pPr algn="just">
              <a:buClrTx/>
            </a:pPr>
            <a:r>
              <a:rPr lang="en-US" sz="2400" dirty="0" smtClean="0">
                <a:latin typeface="Arial" panose="020B0604020202020204" pitchFamily="34" charset="0"/>
              </a:rPr>
              <a:t>The </a:t>
            </a:r>
            <a:r>
              <a:rPr lang="en-US" sz="2400" dirty="0">
                <a:latin typeface="Arial" panose="020B0604020202020204" pitchFamily="34" charset="0"/>
              </a:rPr>
              <a:t>representative “shall not be a person subject to the same investigation</a:t>
            </a:r>
            <a:r>
              <a:rPr lang="en-US" sz="2400" dirty="0" smtClean="0">
                <a:latin typeface="Arial" panose="020B0604020202020204" pitchFamily="34" charset="0"/>
              </a:rPr>
              <a:t>.”</a:t>
            </a:r>
            <a:endParaRPr lang="en-US" sz="2400" dirty="0">
              <a:latin typeface="Arial" panose="020B0604020202020204" pitchFamily="34" charset="0"/>
            </a:endParaRPr>
          </a:p>
          <a:p>
            <a:pPr algn="just">
              <a:buClrTx/>
            </a:pPr>
            <a:r>
              <a:rPr lang="en-US" sz="2400" dirty="0" smtClean="0">
                <a:latin typeface="Arial" panose="020B0604020202020204" pitchFamily="34" charset="0"/>
              </a:rPr>
              <a:t>The </a:t>
            </a:r>
            <a:r>
              <a:rPr lang="en-US" sz="2400" dirty="0">
                <a:latin typeface="Arial" panose="020B0604020202020204" pitchFamily="34" charset="0"/>
              </a:rPr>
              <a:t>representative must be “reasonably available.” </a:t>
            </a:r>
          </a:p>
          <a:p>
            <a:pPr algn="just"/>
            <a:endParaRPr lang="en-US" sz="24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9</a:t>
            </a:fld>
            <a:endParaRPr lang="en-US" dirty="0"/>
          </a:p>
        </p:txBody>
      </p:sp>
    </p:spTree>
    <p:extLst>
      <p:ext uri="{BB962C8B-B14F-4D97-AF65-F5344CB8AC3E}">
        <p14:creationId xmlns:p14="http://schemas.microsoft.com/office/powerpoint/2010/main" val="2758373029"/>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Finance_DeptPPT_Template_1920x1080">
  <a:themeElements>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Finance_DeptPPT_Template" id="{7A9024DF-B828-4A11-B6D1-C229BC385EAF}" vid="{89F98280-AB61-4D5B-A268-2D0F91CCB745}"/>
    </a:ext>
  </a:extLst>
</a:theme>
</file>

<file path=ppt/theme/theme2.xml><?xml version="1.0" encoding="utf-8"?>
<a:theme xmlns:a="http://schemas.openxmlformats.org/drawingml/2006/main" name="SBAttorney_DeptPPT_Template_1920x1080">
  <a:themeElements>
    <a:clrScheme name="city attny black">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Attorney_DeptPPT_Template_1920x1080 [Read-Only]" id="{475574A8-8064-4D19-B9BC-CA4FFB9B73BA}" vid="{088E3D9D-7BAF-4EBD-B1AA-286B9126EF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2.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3.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docProps/app.xml><?xml version="1.0" encoding="utf-8"?>
<Properties xmlns="http://schemas.openxmlformats.org/officeDocument/2006/extended-properties" xmlns:vt="http://schemas.openxmlformats.org/officeDocument/2006/docPropsVTypes">
  <Template>SBFinance_DeptPPT_Template</Template>
  <TotalTime>0</TotalTime>
  <Words>1517</Words>
  <Application>Microsoft Office PowerPoint</Application>
  <PresentationFormat>Custom</PresentationFormat>
  <Paragraphs>126</Paragraphs>
  <Slides>26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Calibri</vt:lpstr>
      <vt:lpstr>Franklin Gothic Book</vt:lpstr>
      <vt:lpstr>Source Sans Pro</vt:lpstr>
      <vt:lpstr>Symbol</vt:lpstr>
      <vt:lpstr>Times New Roman</vt:lpstr>
      <vt:lpstr>SBFinance_DeptPPT_Template_1920x1080</vt:lpstr>
      <vt:lpstr>SBAttorney_DeptPPT_Template_1920x1080</vt:lpstr>
      <vt:lpstr>THE P’s TO BE AWARE OF: POBAR, PERSONNEL RECORDS- (PENAL CODE 832.7/PITCHESS), AND  PRIVACY DURING CLOSED SESSION DELIBERATIONS</vt:lpstr>
      <vt:lpstr>Senate Bill 2 Police Officer Certification</vt:lpstr>
      <vt:lpstr>Senate Bill 2 (SB 2)</vt:lpstr>
      <vt:lpstr>What Will Be Covered Today</vt:lpstr>
      <vt:lpstr>Police Officers’ Bill of Rights</vt:lpstr>
      <vt:lpstr>POBR Overview</vt:lpstr>
      <vt:lpstr>When do Protections Apply</vt:lpstr>
      <vt:lpstr>Interview Notice</vt:lpstr>
      <vt:lpstr>Right to Representation </vt:lpstr>
      <vt:lpstr>Disclosure of Investigative Documents</vt:lpstr>
      <vt:lpstr>Interview Rules</vt:lpstr>
      <vt:lpstr>Investigation Timeline </vt:lpstr>
      <vt:lpstr>Statute of Limitation Exceptions </vt:lpstr>
      <vt:lpstr>Reopening An Investigation</vt:lpstr>
      <vt:lpstr>Privacy of Personnel Records</vt:lpstr>
      <vt:lpstr>What are Personnel Records?</vt:lpstr>
      <vt:lpstr>Pitchess Case</vt:lpstr>
      <vt:lpstr>What is the Process?</vt:lpstr>
      <vt:lpstr>Pitchess In The Administrative Realm</vt:lpstr>
      <vt:lpstr>The Ralph M. Brown Act</vt:lpstr>
      <vt:lpstr>Legislative Body</vt:lpstr>
      <vt:lpstr>Closed Session </vt:lpstr>
      <vt:lpstr>Closed Session Continued </vt:lpstr>
      <vt:lpstr>Who May Attend Closed Session</vt:lpstr>
      <vt:lpstr>Attorney General Opinion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2020-06-02T17:07:26Z</dcterms:created>
  <dcterms:modified xsi:type="dcterms:W3CDTF">2021-09-07T23:58:25Z</dcterms:modified>
</cp:coreProperties>
</file>